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66" r:id="rId5"/>
    <p:sldId id="260" r:id="rId6"/>
    <p:sldId id="262" r:id="rId7"/>
    <p:sldId id="263" r:id="rId8"/>
    <p:sldId id="264" r:id="rId9"/>
    <p:sldId id="343" r:id="rId10"/>
    <p:sldId id="294" r:id="rId11"/>
    <p:sldId id="353" r:id="rId12"/>
    <p:sldId id="354" r:id="rId13"/>
    <p:sldId id="355" r:id="rId14"/>
    <p:sldId id="356" r:id="rId15"/>
    <p:sldId id="301" r:id="rId16"/>
    <p:sldId id="302" r:id="rId17"/>
    <p:sldId id="303" r:id="rId18"/>
    <p:sldId id="344" r:id="rId19"/>
    <p:sldId id="280" r:id="rId20"/>
    <p:sldId id="265" r:id="rId21"/>
    <p:sldId id="278" r:id="rId22"/>
    <p:sldId id="289" r:id="rId23"/>
    <p:sldId id="342" r:id="rId24"/>
    <p:sldId id="291" r:id="rId25"/>
    <p:sldId id="290" r:id="rId26"/>
    <p:sldId id="279" r:id="rId27"/>
    <p:sldId id="281" r:id="rId28"/>
    <p:sldId id="282" r:id="rId29"/>
    <p:sldId id="283" r:id="rId30"/>
    <p:sldId id="285" r:id="rId31"/>
    <p:sldId id="292" r:id="rId32"/>
    <p:sldId id="295" r:id="rId33"/>
    <p:sldId id="296" r:id="rId34"/>
    <p:sldId id="297" r:id="rId35"/>
    <p:sldId id="286" r:id="rId36"/>
    <p:sldId id="287" r:id="rId37"/>
    <p:sldId id="261" r:id="rId38"/>
    <p:sldId id="267" r:id="rId39"/>
    <p:sldId id="300" r:id="rId40"/>
    <p:sldId id="311" r:id="rId41"/>
    <p:sldId id="312" r:id="rId42"/>
    <p:sldId id="333" r:id="rId43"/>
    <p:sldId id="334" r:id="rId44"/>
    <p:sldId id="335" r:id="rId45"/>
    <p:sldId id="299" r:id="rId46"/>
    <p:sldId id="304" r:id="rId47"/>
    <p:sldId id="306" r:id="rId48"/>
    <p:sldId id="305" r:id="rId49"/>
    <p:sldId id="316" r:id="rId50"/>
    <p:sldId id="317" r:id="rId51"/>
    <p:sldId id="318" r:id="rId52"/>
    <p:sldId id="319" r:id="rId53"/>
    <p:sldId id="320" r:id="rId54"/>
    <p:sldId id="324" r:id="rId55"/>
    <p:sldId id="325" r:id="rId56"/>
    <p:sldId id="326" r:id="rId57"/>
    <p:sldId id="327" r:id="rId58"/>
    <p:sldId id="268" r:id="rId59"/>
    <p:sldId id="339" r:id="rId60"/>
    <p:sldId id="340" r:id="rId61"/>
    <p:sldId id="341" r:id="rId62"/>
    <p:sldId id="269" r:id="rId63"/>
    <p:sldId id="336" r:id="rId64"/>
    <p:sldId id="270" r:id="rId65"/>
    <p:sldId id="271" r:id="rId66"/>
    <p:sldId id="338" r:id="rId67"/>
    <p:sldId id="272" r:id="rId68"/>
    <p:sldId id="337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567" autoAdjust="0"/>
  </p:normalViewPr>
  <p:slideViewPr>
    <p:cSldViewPr>
      <p:cViewPr varScale="1">
        <p:scale>
          <a:sx n="80" d="100"/>
          <a:sy n="80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E93A3-449A-4A56-ADCE-26F2AC997132}" type="datetimeFigureOut">
              <a:rPr lang="en-US" smtClean="0"/>
              <a:t>2/9/2016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A8391-EED3-4F4F-ACF9-58B6A851F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6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D8E1BA4B-129F-4330-A3DF-171A1330DB85}" type="slidenum">
              <a:rPr lang="en-US" altLang="en-US" sz="1200" b="0" smtClean="0"/>
              <a:pPr/>
              <a:t>6</a:t>
            </a:fld>
            <a:endParaRPr lang="en-US" altLang="en-US" sz="1200" b="0" smtClean="0"/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294063"/>
            <a:ext cx="5986463" cy="52403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endParaRPr lang="de-DE" altLang="en-US" sz="1400" smtClea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650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5350" y="95250"/>
            <a:ext cx="4572000" cy="342900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1A5E78DE-5348-48E4-8732-9851C26BA512}" type="slidenum">
              <a:rPr lang="en-US" altLang="en-US" sz="1200" b="0"/>
              <a:pPr/>
              <a:t>35</a:t>
            </a:fld>
            <a:endParaRPr lang="en-US" altLang="en-US" sz="1200" b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41DCE533-3636-4B1C-9999-41D6E47F3B86}" type="slidenum">
              <a:rPr lang="en-US" altLang="en-US" sz="1200" b="0"/>
              <a:pPr/>
              <a:t>36</a:t>
            </a:fld>
            <a:endParaRPr lang="en-US" alt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EEE052C8-3E18-4C62-BD1F-FD24E08F070F}" type="slidenum">
              <a:rPr lang="en-US" altLang="en-US" sz="1200" b="0" smtClean="0"/>
              <a:pPr/>
              <a:t>40</a:t>
            </a:fld>
            <a:endParaRPr lang="en-US" altLang="en-US" sz="1200" b="0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8A9F0E66-4413-403E-8EB3-BE17A4953E68}" type="slidenum">
              <a:rPr lang="en-US" altLang="en-US" sz="1200" b="0" smtClean="0"/>
              <a:pPr/>
              <a:t>41</a:t>
            </a:fld>
            <a:endParaRPr lang="en-US" altLang="en-US" sz="1200" b="0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F5468096-9440-4391-8A9E-1D59E9423377}" type="slidenum">
              <a:rPr lang="en-US" altLang="en-US" sz="1200" b="0" smtClean="0"/>
              <a:pPr/>
              <a:t>42</a:t>
            </a:fld>
            <a:endParaRPr lang="en-US" altLang="en-US" sz="1200" b="0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AB455783-A25A-4A02-8CBE-DA9249DAC54D}" type="slidenum">
              <a:rPr lang="en-US" altLang="en-US" sz="1200" b="0" smtClean="0"/>
              <a:pPr/>
              <a:t>43</a:t>
            </a:fld>
            <a:endParaRPr lang="en-US" altLang="en-US" sz="1200" b="0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B4FC9BAA-ABD6-4C3B-AD59-9220F3A4F8F0}" type="slidenum">
              <a:rPr lang="en-US" altLang="en-US" sz="1200" b="0" smtClean="0"/>
              <a:pPr/>
              <a:t>44</a:t>
            </a:fld>
            <a:endParaRPr lang="en-US" altLang="en-US" sz="1200" b="0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519AE3BE-9E98-4753-8AD1-705130A3B7A7}" type="slidenum">
              <a:rPr lang="en-US" altLang="en-US" sz="1200" b="0" smtClean="0"/>
              <a:pPr/>
              <a:t>49</a:t>
            </a:fld>
            <a:endParaRPr lang="en-US" altLang="en-US" sz="1200" b="0" smtClean="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8353D270-9C7F-4119-AF95-6C4DE6F8C365}" type="slidenum">
              <a:rPr lang="en-US" altLang="en-US" sz="1200" b="0" smtClean="0"/>
              <a:pPr/>
              <a:t>50</a:t>
            </a:fld>
            <a:endParaRPr lang="en-US" altLang="en-US" sz="1200" b="0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DAC0810A-EF39-438C-96E2-BE5B9309D638}" type="slidenum">
              <a:rPr lang="en-US" altLang="en-US" sz="1200" b="0" smtClean="0"/>
              <a:pPr/>
              <a:t>51</a:t>
            </a:fld>
            <a:endParaRPr lang="en-US" altLang="en-US" sz="1200" b="0" smtClean="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A870CCB3-26A2-49FF-A3A5-E5ECF3238C11}" type="slidenum">
              <a:rPr lang="en-US" altLang="en-US" sz="1200" b="0" smtClean="0"/>
              <a:pPr/>
              <a:t>7</a:t>
            </a:fld>
            <a:endParaRPr lang="en-US" altLang="en-US" sz="1200" b="0" smtClean="0"/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294063"/>
            <a:ext cx="5986463" cy="52403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endParaRPr lang="de-DE" altLang="en-US" sz="1400" dirty="0" smtClean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752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5350" y="95250"/>
            <a:ext cx="4572000" cy="3429000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D99ABAAE-A68D-4E2E-983F-23BAB83747E6}" type="slidenum">
              <a:rPr lang="en-US" altLang="en-US" sz="1200" b="0" smtClean="0"/>
              <a:pPr/>
              <a:t>53</a:t>
            </a:fld>
            <a:endParaRPr lang="en-US" altLang="en-US" sz="1200" b="0" smtClean="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155F1A20-D531-4D1F-B456-378864355FAF}" type="slidenum">
              <a:rPr lang="en-US" altLang="en-US" sz="1200" b="0" smtClean="0"/>
              <a:pPr/>
              <a:t>54</a:t>
            </a:fld>
            <a:endParaRPr lang="en-US" altLang="en-US" sz="1200" b="0" smtClean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1147DC2C-E08B-4E92-B891-23F0368844C7}" type="slidenum">
              <a:rPr lang="en-US" altLang="en-US" sz="1200" b="0" smtClean="0"/>
              <a:pPr/>
              <a:t>55</a:t>
            </a:fld>
            <a:endParaRPr lang="en-US" altLang="en-US" sz="1200" b="0" smtClean="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A6401406-8173-489E-B6EE-5DF0AEA08FDC}" type="slidenum">
              <a:rPr lang="en-US" altLang="en-US" sz="1200" b="0" smtClean="0"/>
              <a:pPr/>
              <a:t>56</a:t>
            </a:fld>
            <a:endParaRPr lang="en-US" altLang="en-US" sz="1200" b="0" smtClean="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0ED0613F-F608-42AC-86B0-57289073D8FA}" type="slidenum">
              <a:rPr lang="en-US" altLang="en-US" sz="1200" b="0" smtClean="0"/>
              <a:pPr/>
              <a:t>57</a:t>
            </a:fld>
            <a:endParaRPr lang="en-US" altLang="en-US" sz="1200" b="0" smtClean="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E712971E-A622-4EA1-8C57-F571E17EBF62}" type="slidenum">
              <a:rPr lang="en-US" altLang="en-US" sz="1200" b="0" smtClean="0"/>
              <a:pPr/>
              <a:t>59</a:t>
            </a:fld>
            <a:endParaRPr lang="en-US" altLang="en-US" sz="1200" b="0" smtClean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136E04B0-E030-4273-A2EE-8E083EEF4D68}" type="slidenum">
              <a:rPr lang="en-US" altLang="en-US" sz="1200" b="0" smtClean="0"/>
              <a:pPr/>
              <a:t>60</a:t>
            </a:fld>
            <a:endParaRPr lang="en-US" altLang="en-US" sz="1200" b="0" smtClean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FF63F697-1AF2-4F27-8A13-5BB95BAF2B3F}" type="slidenum">
              <a:rPr lang="en-US" altLang="en-US" sz="1200" b="0" smtClean="0"/>
              <a:pPr/>
              <a:t>61</a:t>
            </a:fld>
            <a:endParaRPr lang="en-US" altLang="en-US" sz="1200" b="0" smtClean="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izenplatzhalt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Palatino" charset="0"/>
              </a:rPr>
              <a:t>Initial Node (Control)</a:t>
            </a:r>
          </a:p>
          <a:p>
            <a:endParaRPr lang="en-US" altLang="en-US" smtClean="0">
              <a:latin typeface="Palatino" charset="0"/>
            </a:endParaRPr>
          </a:p>
          <a:p>
            <a:r>
              <a:rPr lang="en-US" altLang="en-US" smtClean="0">
                <a:latin typeface="Palatino" charset="0"/>
              </a:rPr>
              <a:t>Decision Node </a:t>
            </a:r>
          </a:p>
          <a:p>
            <a:endParaRPr lang="en-US" altLang="en-US" smtClean="0">
              <a:latin typeface="Palatino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izenplatzhalt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Palatino" charset="0"/>
              </a:rPr>
              <a:t>Initial Node (Control)</a:t>
            </a:r>
          </a:p>
          <a:p>
            <a:endParaRPr lang="en-US" altLang="en-US" smtClean="0">
              <a:latin typeface="Palatino" charset="0"/>
            </a:endParaRPr>
          </a:p>
          <a:p>
            <a:r>
              <a:rPr lang="en-US" altLang="en-US" smtClean="0">
                <a:latin typeface="Palatino" charset="0"/>
              </a:rPr>
              <a:t>Decision Node </a:t>
            </a:r>
          </a:p>
          <a:p>
            <a:endParaRPr lang="en-US" altLang="en-US" smtClean="0">
              <a:latin typeface="Palatino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31D0EF9E-A9D5-4598-AF85-FD0276FAA1C0}" type="slidenum">
              <a:rPr lang="en-US" altLang="en-US" sz="1200" b="0" smtClean="0"/>
              <a:pPr/>
              <a:t>10</a:t>
            </a:fld>
            <a:endParaRPr lang="en-US" altLang="en-US" sz="1200" b="0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izenplatzhalt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Palatino" charset="0"/>
              </a:rPr>
              <a:t>Initial Node (Control)</a:t>
            </a:r>
          </a:p>
          <a:p>
            <a:endParaRPr lang="en-US" altLang="en-US" smtClean="0">
              <a:latin typeface="Palatino" charset="0"/>
            </a:endParaRPr>
          </a:p>
          <a:p>
            <a:r>
              <a:rPr lang="en-US" altLang="en-US" smtClean="0">
                <a:latin typeface="Palatino" charset="0"/>
              </a:rPr>
              <a:t>Decision Node </a:t>
            </a:r>
          </a:p>
          <a:p>
            <a:endParaRPr lang="en-US" altLang="en-US" smtClean="0">
              <a:latin typeface="Palatino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izenplatzhalt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Palatino" charset="0"/>
              </a:rPr>
              <a:t>Initial Node (Control)</a:t>
            </a:r>
          </a:p>
          <a:p>
            <a:endParaRPr lang="en-US" altLang="en-US" smtClean="0">
              <a:latin typeface="Palatino" charset="0"/>
            </a:endParaRPr>
          </a:p>
          <a:p>
            <a:r>
              <a:rPr lang="en-US" altLang="en-US" smtClean="0">
                <a:latin typeface="Palatino" charset="0"/>
              </a:rPr>
              <a:t>Decision Node </a:t>
            </a:r>
          </a:p>
          <a:p>
            <a:endParaRPr lang="en-US" altLang="en-US" smtClean="0">
              <a:latin typeface="Palatino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B37BC894-9682-4056-9E53-E76688C83D21}" type="slidenum">
              <a:rPr lang="en-US" altLang="en-US" sz="1200" b="0" smtClean="0"/>
              <a:pPr/>
              <a:t>19</a:t>
            </a:fld>
            <a:endParaRPr lang="en-US" altLang="en-US" sz="1200" b="0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 smtClean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 dirty="0" smtClean="0">
              <a:latin typeface="Palatino" charset="0"/>
            </a:endParaRPr>
          </a:p>
        </p:txBody>
      </p:sp>
      <p:sp>
        <p:nvSpPr>
          <p:cNvPr id="266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C8628FBE-E2E8-4F7D-BAA1-537FF9A68B56}" type="slidenum">
              <a:rPr lang="en-US" altLang="en-US" sz="1200" b="0"/>
              <a:pPr/>
              <a:t>27</a:t>
            </a:fld>
            <a:endParaRPr lang="en-US" altLang="en-US" sz="1200" b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A6FA9BB9-640B-41BF-8491-F810F9D41117}" type="slidenum">
              <a:rPr lang="en-US" altLang="en-US" sz="1200" b="0"/>
              <a:pPr/>
              <a:t>28</a:t>
            </a:fld>
            <a:endParaRPr lang="en-US" altLang="en-US" sz="1200" b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CD4063E9-B481-4817-BEF0-5F83BD5FE258}" type="slidenum">
              <a:rPr lang="en-US" altLang="en-US" sz="1200" b="0"/>
              <a:pPr/>
              <a:t>29</a:t>
            </a:fld>
            <a:endParaRPr lang="en-US" altLang="en-US" sz="1200" b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0360C6EF-72A4-41EC-9093-5B0DC9A96F3E}" type="slidenum">
              <a:rPr lang="en-US" altLang="en-US" sz="1200" b="0"/>
              <a:pPr/>
              <a:t>30</a:t>
            </a:fld>
            <a:endParaRPr lang="en-US" altLang="en-US" sz="1200" b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54B8C-E47B-4EDA-9580-CD583F30C4D5}" type="datetime1">
              <a:rPr lang="en-US" smtClean="0"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0F4C1-DAA2-4D25-8024-4F5C4EF7DACE}" type="datetime1">
              <a:rPr lang="en-US" smtClean="0"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6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495B-A4E6-4E8E-97D9-EE50DF46E041}" type="datetime1">
              <a:rPr lang="en-US" smtClean="0"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5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9100" y="222250"/>
            <a:ext cx="8153400" cy="863600"/>
          </a:xfrm>
        </p:spPr>
        <p:txBody>
          <a:bodyPr/>
          <a:lstStyle/>
          <a:p>
            <a:r>
              <a:rPr lang="en-US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8001000" cy="2324100"/>
          </a:xfrm>
        </p:spPr>
        <p:txBody>
          <a:bodyPr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33400" y="3771900"/>
            <a:ext cx="8001000" cy="2324100"/>
          </a:xfrm>
        </p:spPr>
        <p:txBody>
          <a:bodyPr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7351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61F76-CA5E-4B05-8625-D2D5D593CBB7}" type="datetime1">
              <a:rPr lang="en-US" smtClean="0"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9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900A-6676-4F29-B8B6-B7FB058AA23F}" type="datetime1">
              <a:rPr lang="en-US" smtClean="0"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1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F384-996F-445A-A6FB-89729E3B41CD}" type="datetime1">
              <a:rPr lang="en-US" smtClean="0"/>
              <a:t>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9C1C0-C858-45C1-9F0C-3A1F271398E0}" type="datetime1">
              <a:rPr lang="en-US" smtClean="0"/>
              <a:t>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2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7832A-B0A8-405B-BF06-129BB7DA25D0}" type="datetime1">
              <a:rPr lang="en-US" smtClean="0"/>
              <a:t>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3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A103-2408-49F8-9365-11CA0CEF00B0}" type="datetime1">
              <a:rPr lang="en-US" smtClean="0"/>
              <a:t>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4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43412-988B-40B8-8CEF-DA9F35782095}" type="datetime1">
              <a:rPr lang="en-US" smtClean="0"/>
              <a:t>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7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E7A5-A85D-41C1-A4CB-44126D931098}" type="datetime1">
              <a:rPr lang="en-US" smtClean="0"/>
              <a:t>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1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276E6-7B78-49B6-A797-A87A57BA5D8D}" type="datetime1">
              <a:rPr lang="en-US" smtClean="0"/>
              <a:t>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FDU computer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974F7-33A5-4D99-AA8E-D782BC89B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Unified Modeling Language  (UML )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 smtClean="0">
                <a:ea typeface="ＭＳ Ｐゴシック" charset="-128"/>
              </a:rPr>
              <a:t>UML Core Conventions and Notation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295400"/>
            <a:ext cx="80010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charset="-128"/>
              </a:rPr>
              <a:t>All UML Diagrams denote graphs of nodes and edges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>
                <a:ea typeface="ＭＳ Ｐゴシック" charset="-128"/>
              </a:rPr>
              <a:t>Nodes are entities and drawn as rectangles or ovals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>
                <a:ea typeface="ＭＳ Ｐゴシック" charset="-128"/>
              </a:rPr>
              <a:t>Rectangles  denote classes or instances 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>
                <a:ea typeface="ＭＳ Ｐゴシック" charset="-128"/>
              </a:rPr>
              <a:t>Ovals  denote functions 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5943600" y="1905000"/>
            <a:ext cx="1465262" cy="3524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93189" name="Oval 5"/>
          <p:cNvSpPr>
            <a:spLocks noChangeArrowheads="1"/>
          </p:cNvSpPr>
          <p:nvPr/>
        </p:nvSpPr>
        <p:spPr bwMode="auto">
          <a:xfrm>
            <a:off x="2133600" y="2502127"/>
            <a:ext cx="938212" cy="352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666750" y="3733800"/>
            <a:ext cx="8001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85750" indent="-28575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685800" indent="-228600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600200" indent="-22860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57400" indent="-22860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b="0" dirty="0"/>
              <a:t>Names of Classes are not underlined</a:t>
            </a:r>
          </a:p>
          <a:p>
            <a:pPr lvl="1">
              <a:lnSpc>
                <a:spcPct val="80000"/>
              </a:lnSpc>
            </a:pPr>
            <a:r>
              <a:rPr lang="en-US" altLang="en-US" b="0" dirty="0" err="1">
                <a:latin typeface="Courier" charset="0"/>
              </a:rPr>
              <a:t>SimpleWatch</a:t>
            </a:r>
            <a:endParaRPr lang="en-US" altLang="en-US" b="0" dirty="0"/>
          </a:p>
          <a:p>
            <a:pPr lvl="1">
              <a:lnSpc>
                <a:spcPct val="80000"/>
              </a:lnSpc>
            </a:pPr>
            <a:r>
              <a:rPr lang="en-US" altLang="en-US" b="0" dirty="0">
                <a:latin typeface="Courier" charset="0"/>
              </a:rPr>
              <a:t>Firefighter</a:t>
            </a:r>
            <a:r>
              <a:rPr lang="en-US" altLang="en-US" b="0" dirty="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b="0" dirty="0"/>
              <a:t>Names of Instances are underlined</a:t>
            </a:r>
          </a:p>
          <a:p>
            <a:pPr lvl="1">
              <a:lnSpc>
                <a:spcPct val="80000"/>
              </a:lnSpc>
            </a:pPr>
            <a:r>
              <a:rPr lang="en-US" altLang="en-US" b="0" u="sng" dirty="0" err="1">
                <a:latin typeface="Courier" charset="0"/>
              </a:rPr>
              <a:t>myWatch:SimpleWatch</a:t>
            </a:r>
            <a:endParaRPr lang="en-US" altLang="en-US" b="0" u="sng" dirty="0">
              <a:latin typeface="Courier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b="0" u="sng" dirty="0" err="1">
                <a:latin typeface="Courier" charset="0"/>
              </a:rPr>
              <a:t>Joe:Firefighter</a:t>
            </a:r>
            <a:endParaRPr lang="en-US" altLang="en-US" b="0" dirty="0">
              <a:latin typeface="Courier" charset="0"/>
            </a:endParaRPr>
          </a:p>
          <a:p>
            <a:pPr>
              <a:lnSpc>
                <a:spcPct val="80000"/>
              </a:lnSpc>
            </a:pPr>
            <a:r>
              <a:rPr lang="en-US" altLang="en-US" b="0" dirty="0"/>
              <a:t>An edge between two nodes denotes a relationship between the corresponding entities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 bldLvl="2" autoUpdateAnimBg="0"/>
      <p:bldP spid="93188" grpId="0" animBg="1"/>
      <p:bldP spid="93189" grpId="0" animBg="1"/>
      <p:bldP spid="93190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UML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UML offers different types of diagrams, which would help system designers, achieve their goals when designing a software system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UML </a:t>
            </a:r>
            <a:r>
              <a:rPr lang="en-US" b="1" dirty="0" smtClean="0"/>
              <a:t>Diagrams (Cont..)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6019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91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UML </a:t>
            </a:r>
            <a:r>
              <a:rPr lang="en-US" b="1" dirty="0" smtClean="0"/>
              <a:t>Diagrams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u="sng" dirty="0"/>
              <a:t> </a:t>
            </a:r>
            <a:r>
              <a:rPr lang="en-US" sz="1800" b="1" u="sng" dirty="0" smtClean="0"/>
              <a:t>     Diagram                      </a:t>
            </a:r>
            <a:r>
              <a:rPr lang="en-US" sz="1800" b="1" dirty="0" smtClean="0"/>
              <a:t>		</a:t>
            </a:r>
            <a:r>
              <a:rPr lang="en-US" sz="1800" b="1" u="sng" dirty="0" smtClean="0"/>
              <a:t>Purpose </a:t>
            </a:r>
            <a:r>
              <a:rPr lang="en-US" sz="1800" b="1" u="sng" dirty="0"/>
              <a:t>Lineage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Activity </a:t>
            </a:r>
            <a:r>
              <a:rPr lang="en-US" sz="1800" dirty="0" smtClean="0"/>
              <a:t>	          Procedural </a:t>
            </a:r>
            <a:r>
              <a:rPr lang="en-US" sz="1800" dirty="0"/>
              <a:t>and parallel behavior </a:t>
            </a:r>
            <a:r>
              <a:rPr lang="en-US" sz="1800" dirty="0" smtClean="0"/>
              <a:t>In UML 1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Class </a:t>
            </a:r>
            <a:r>
              <a:rPr lang="en-US" sz="1800" dirty="0"/>
              <a:t> </a:t>
            </a:r>
            <a:r>
              <a:rPr lang="en-US" sz="1800" dirty="0" smtClean="0"/>
              <a:t>		          Class</a:t>
            </a:r>
            <a:r>
              <a:rPr lang="en-US" sz="1800" dirty="0"/>
              <a:t>, features, and relationships In UML 1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Communication </a:t>
            </a:r>
            <a:r>
              <a:rPr lang="en-US" sz="1800" dirty="0" smtClean="0"/>
              <a:t>          Interaction </a:t>
            </a:r>
            <a:r>
              <a:rPr lang="en-US" sz="1800" dirty="0"/>
              <a:t>between objects; </a:t>
            </a:r>
            <a:r>
              <a:rPr lang="en-US" sz="1800" dirty="0" smtClean="0"/>
              <a:t>emphasis on links UML 1 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Component 	           </a:t>
            </a:r>
            <a:r>
              <a:rPr lang="en-US" sz="1800" dirty="0"/>
              <a:t>Structure and connections </a:t>
            </a:r>
            <a:r>
              <a:rPr lang="en-US" sz="1800" dirty="0" smtClean="0"/>
              <a:t>of  components In </a:t>
            </a:r>
            <a:r>
              <a:rPr lang="en-US" sz="1800" dirty="0"/>
              <a:t>UML 1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Composite structure    Runtime </a:t>
            </a:r>
            <a:r>
              <a:rPr lang="en-US" sz="1800" dirty="0"/>
              <a:t>decomposition of a class New to UML 2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Deployment </a:t>
            </a:r>
            <a:r>
              <a:rPr lang="en-US" sz="1800" dirty="0" smtClean="0"/>
              <a:t>	            Deployment </a:t>
            </a:r>
            <a:r>
              <a:rPr lang="en-US" sz="1800" dirty="0"/>
              <a:t>of artifacts to nodes In UML 1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Interaction overview</a:t>
            </a:r>
            <a:r>
              <a:rPr lang="en-US" sz="1800" dirty="0"/>
              <a:t> </a:t>
            </a:r>
            <a:r>
              <a:rPr lang="en-US" sz="1800" dirty="0" smtClean="0"/>
              <a:t> Mix </a:t>
            </a:r>
            <a:r>
              <a:rPr lang="en-US" sz="1800" dirty="0"/>
              <a:t>of sequence and activity diagram New to UML 2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Object </a:t>
            </a:r>
            <a:r>
              <a:rPr lang="en-US" sz="1800" dirty="0" smtClean="0"/>
              <a:t>	           Example </a:t>
            </a:r>
            <a:r>
              <a:rPr lang="en-US" sz="1800" dirty="0"/>
              <a:t>configurations of instances Unofficially in UML 1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Package </a:t>
            </a:r>
            <a:r>
              <a:rPr lang="en-US" sz="1800" dirty="0" smtClean="0"/>
              <a:t>	          Compile-time </a:t>
            </a:r>
            <a:r>
              <a:rPr lang="en-US" sz="1800" dirty="0"/>
              <a:t>hierarchic structure Unofficially in UML 1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Sequence </a:t>
            </a:r>
            <a:r>
              <a:rPr lang="en-US" sz="1800" dirty="0"/>
              <a:t>	 </a:t>
            </a:r>
            <a:r>
              <a:rPr lang="en-US" sz="1800" dirty="0" smtClean="0"/>
              <a:t>         Interaction </a:t>
            </a:r>
            <a:r>
              <a:rPr lang="en-US" sz="1800" dirty="0"/>
              <a:t>between objects; </a:t>
            </a:r>
            <a:r>
              <a:rPr lang="en-US" sz="1800" dirty="0" smtClean="0"/>
              <a:t>emphasis on sequence In </a:t>
            </a:r>
            <a:r>
              <a:rPr lang="en-US" sz="1800" dirty="0"/>
              <a:t>UML 1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State machine </a:t>
            </a:r>
            <a:r>
              <a:rPr lang="en-US" sz="1800" dirty="0"/>
              <a:t>	 </a:t>
            </a:r>
            <a:r>
              <a:rPr lang="en-US" sz="1800" dirty="0" smtClean="0"/>
              <a:t>         How </a:t>
            </a:r>
            <a:r>
              <a:rPr lang="en-US" sz="1800" dirty="0"/>
              <a:t>events change an object over </a:t>
            </a:r>
            <a:r>
              <a:rPr lang="en-US" sz="1800" dirty="0" smtClean="0"/>
              <a:t>its life In </a:t>
            </a:r>
            <a:r>
              <a:rPr lang="en-US" sz="1800" dirty="0"/>
              <a:t>UML 1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Timing </a:t>
            </a:r>
            <a:r>
              <a:rPr lang="en-US" sz="1800" dirty="0" smtClean="0"/>
              <a:t>	         Interaction </a:t>
            </a:r>
            <a:r>
              <a:rPr lang="en-US" sz="1800" dirty="0"/>
              <a:t>between objects; </a:t>
            </a:r>
            <a:r>
              <a:rPr lang="en-US" sz="1800" dirty="0" smtClean="0"/>
              <a:t>emphasis on timing New </a:t>
            </a:r>
            <a:r>
              <a:rPr lang="en-US" sz="1800" dirty="0"/>
              <a:t>to UML 2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Use case </a:t>
            </a:r>
            <a:r>
              <a:rPr lang="en-US" sz="1800" dirty="0" smtClean="0"/>
              <a:t>	          How </a:t>
            </a:r>
            <a:r>
              <a:rPr lang="en-US" sz="1800" dirty="0"/>
              <a:t>users interact with a system In UML 1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UML Diagrams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Use-case </a:t>
            </a:r>
            <a:r>
              <a:rPr lang="en-US" b="1" dirty="0"/>
              <a:t>Diagrams: </a:t>
            </a:r>
            <a:r>
              <a:rPr lang="en-US" dirty="0"/>
              <a:t>to model the functionality using actors and </a:t>
            </a:r>
            <a:r>
              <a:rPr lang="en-US" dirty="0" smtClean="0"/>
              <a:t>use-cases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Class </a:t>
            </a:r>
            <a:r>
              <a:rPr lang="en-US" b="1" dirty="0"/>
              <a:t>Diagrams: </a:t>
            </a:r>
            <a:r>
              <a:rPr lang="en-US" dirty="0"/>
              <a:t>the backbone of every object-oriented method, including UML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Package </a:t>
            </a:r>
            <a:r>
              <a:rPr lang="en-US" b="1" dirty="0"/>
              <a:t>Diagrams: </a:t>
            </a:r>
            <a:r>
              <a:rPr lang="en-US" dirty="0"/>
              <a:t>a subset of class diagrams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Object </a:t>
            </a:r>
            <a:r>
              <a:rPr lang="en-US" b="1" dirty="0"/>
              <a:t>Diagrams: </a:t>
            </a:r>
            <a:r>
              <a:rPr lang="en-US" dirty="0"/>
              <a:t>test class diagrams for accuracy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Sequence </a:t>
            </a:r>
            <a:r>
              <a:rPr lang="en-US" b="1" dirty="0"/>
              <a:t>Diagrams: </a:t>
            </a:r>
            <a:r>
              <a:rPr lang="en-US" dirty="0"/>
              <a:t>describe interactions among classes (i.e., messages exchanged)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Collaboration </a:t>
            </a:r>
            <a:r>
              <a:rPr lang="en-US" b="1" dirty="0"/>
              <a:t>Diagrams: </a:t>
            </a:r>
            <a:r>
              <a:rPr lang="en-US" dirty="0"/>
              <a:t>represent interactions between objects as a series of sequenced messages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State-Chart </a:t>
            </a:r>
            <a:r>
              <a:rPr lang="en-US" b="1" dirty="0"/>
              <a:t>Diagrams: </a:t>
            </a:r>
            <a:r>
              <a:rPr lang="en-US" dirty="0"/>
              <a:t>model reactive objects, where states are triggered by specific events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Activity </a:t>
            </a:r>
            <a:r>
              <a:rPr lang="en-US" b="1" dirty="0"/>
              <a:t>Diagrams: </a:t>
            </a:r>
            <a:r>
              <a:rPr lang="en-US" dirty="0"/>
              <a:t>model workflow or business processes and internal operations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Component </a:t>
            </a:r>
            <a:r>
              <a:rPr lang="en-US" b="1" dirty="0"/>
              <a:t>Diagrams: </a:t>
            </a:r>
            <a:r>
              <a:rPr lang="en-US" dirty="0"/>
              <a:t>model the organization of physical software components (i.e., source code, run-time code, .exe files</a:t>
            </a:r>
            <a:r>
              <a:rPr lang="en-US" dirty="0" smtClean="0"/>
              <a:t>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Deployment </a:t>
            </a:r>
            <a:r>
              <a:rPr lang="en-US" b="1" dirty="0"/>
              <a:t>Diagrams: </a:t>
            </a:r>
            <a:r>
              <a:rPr lang="en-US" dirty="0"/>
              <a:t>depict physical resources in a system (i.e., nodes, components, and connections)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7150"/>
            <a:ext cx="6934200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2296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2875"/>
            <a:ext cx="7848600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UML </a:t>
            </a:r>
            <a:r>
              <a:rPr lang="en-US" b="1" dirty="0" smtClean="0"/>
              <a:t>Diagrams 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Interaction diagrams </a:t>
            </a:r>
            <a:r>
              <a:rPr lang="en-US" dirty="0"/>
              <a:t>describe behavior as a sequence of messages exchanged among </a:t>
            </a:r>
            <a:r>
              <a:rPr lang="en-US" dirty="0" smtClean="0"/>
              <a:t>a </a:t>
            </a:r>
            <a:r>
              <a:rPr lang="en-US" i="1" dirty="0" smtClean="0"/>
              <a:t>set </a:t>
            </a:r>
            <a:r>
              <a:rPr lang="en-US" i="1" dirty="0"/>
              <a:t>of </a:t>
            </a:r>
            <a:r>
              <a:rPr lang="en-US" i="1" dirty="0" smtClean="0"/>
              <a:t>objects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state </a:t>
            </a:r>
            <a:r>
              <a:rPr lang="en-US" b="1" dirty="0"/>
              <a:t>machine diagrams </a:t>
            </a:r>
            <a:r>
              <a:rPr lang="en-US" dirty="0"/>
              <a:t>describe behavior in terms of states </a:t>
            </a:r>
            <a:r>
              <a:rPr lang="en-US" dirty="0" smtClean="0"/>
              <a:t>of an </a:t>
            </a:r>
            <a:r>
              <a:rPr lang="en-US" i="1" dirty="0"/>
              <a:t>individual object </a:t>
            </a:r>
            <a:r>
              <a:rPr lang="en-US" dirty="0"/>
              <a:t>and the possible transitions between states. </a:t>
            </a:r>
            <a:endParaRPr lang="en-US" dirty="0" smtClean="0"/>
          </a:p>
          <a:p>
            <a:r>
              <a:rPr lang="en-US" b="1" dirty="0" smtClean="0"/>
              <a:t>Activity diagrams </a:t>
            </a:r>
            <a:r>
              <a:rPr lang="en-US" dirty="0" smtClean="0"/>
              <a:t>describe </a:t>
            </a:r>
            <a:r>
              <a:rPr lang="en-US" dirty="0"/>
              <a:t>behavior in terms control and data flows.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altLang="en-US" b="1" dirty="0" smtClean="0">
                <a:ea typeface="ＭＳ Ｐゴシック" charset="-128"/>
              </a:rPr>
              <a:t>The UML Diagrams (Cont..)</a:t>
            </a:r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55600" y="1219200"/>
            <a:ext cx="7951788" cy="46863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>
                <a:solidFill>
                  <a:srgbClr val="FF3300"/>
                </a:solidFill>
                <a:ea typeface="ＭＳ Ｐゴシック" charset="-128"/>
              </a:rPr>
              <a:t>Use case diagrams</a:t>
            </a:r>
            <a:endParaRPr lang="en-US" altLang="en-US" dirty="0" smtClean="0">
              <a:ea typeface="ＭＳ Ｐゴシック" charset="-128"/>
            </a:endParaRPr>
          </a:p>
          <a:p>
            <a:pPr lvl="1"/>
            <a:r>
              <a:rPr lang="en-US" altLang="en-US" dirty="0" smtClean="0">
                <a:ea typeface="ＭＳ Ｐゴシック" charset="-128"/>
              </a:rPr>
              <a:t>Describe the functional behavior of the system as seen by the user</a:t>
            </a:r>
          </a:p>
          <a:p>
            <a:r>
              <a:rPr lang="en-US" altLang="en-US" dirty="0" smtClean="0">
                <a:solidFill>
                  <a:srgbClr val="FF3300"/>
                </a:solidFill>
                <a:ea typeface="ＭＳ Ｐゴシック" charset="-128"/>
              </a:rPr>
              <a:t>Class diagrams</a:t>
            </a:r>
            <a:endParaRPr lang="en-US" altLang="en-US" dirty="0" smtClean="0">
              <a:ea typeface="ＭＳ Ｐゴシック" charset="-128"/>
            </a:endParaRPr>
          </a:p>
          <a:p>
            <a:pPr lvl="1"/>
            <a:r>
              <a:rPr lang="en-US" altLang="en-US" dirty="0" smtClean="0">
                <a:ea typeface="ＭＳ Ｐゴシック" charset="-128"/>
              </a:rPr>
              <a:t>Describe the static structure of the system: Objects, attributes, associations</a:t>
            </a:r>
          </a:p>
          <a:p>
            <a:r>
              <a:rPr lang="en-US" altLang="en-US" dirty="0" smtClean="0">
                <a:solidFill>
                  <a:srgbClr val="FF3300"/>
                </a:solidFill>
                <a:ea typeface="ＭＳ Ｐゴシック" charset="-128"/>
              </a:rPr>
              <a:t>Sequence diagrams</a:t>
            </a:r>
            <a:endParaRPr lang="en-US" altLang="en-US" dirty="0" smtClean="0">
              <a:ea typeface="ＭＳ Ｐゴシック" charset="-128"/>
            </a:endParaRPr>
          </a:p>
          <a:p>
            <a:pPr lvl="1"/>
            <a:r>
              <a:rPr lang="en-US" altLang="en-US" dirty="0" smtClean="0">
                <a:ea typeface="ＭＳ Ｐゴシック" charset="-128"/>
              </a:rPr>
              <a:t>Describe the dynamic behavior between objects of the system</a:t>
            </a:r>
          </a:p>
          <a:p>
            <a:r>
              <a:rPr lang="en-US" altLang="en-US" dirty="0" err="1" smtClean="0">
                <a:solidFill>
                  <a:srgbClr val="FF3300"/>
                </a:solidFill>
                <a:ea typeface="ＭＳ Ｐゴシック" charset="-128"/>
              </a:rPr>
              <a:t>Statechart</a:t>
            </a:r>
            <a:r>
              <a:rPr lang="en-US" altLang="en-US" dirty="0" smtClean="0">
                <a:solidFill>
                  <a:srgbClr val="FF3300"/>
                </a:solidFill>
                <a:ea typeface="ＭＳ Ｐゴシック" charset="-128"/>
              </a:rPr>
              <a:t> diagrams</a:t>
            </a:r>
            <a:endParaRPr lang="en-US" altLang="en-US" dirty="0" smtClean="0">
              <a:ea typeface="ＭＳ Ｐゴシック" charset="-128"/>
            </a:endParaRPr>
          </a:p>
          <a:p>
            <a:pPr lvl="1"/>
            <a:r>
              <a:rPr lang="en-US" altLang="en-US" dirty="0" smtClean="0">
                <a:ea typeface="ＭＳ Ｐゴシック" charset="-128"/>
              </a:rPr>
              <a:t>Describe the dynamic behavior of an individual object</a:t>
            </a:r>
          </a:p>
          <a:p>
            <a:r>
              <a:rPr lang="en-US" altLang="en-US" dirty="0" smtClean="0">
                <a:solidFill>
                  <a:srgbClr val="FF3300"/>
                </a:solidFill>
                <a:ea typeface="ＭＳ Ｐゴシック" charset="-128"/>
              </a:rPr>
              <a:t>Activity diagrams</a:t>
            </a:r>
            <a:endParaRPr lang="en-US" altLang="en-US" dirty="0" smtClean="0">
              <a:ea typeface="ＭＳ Ｐゴシック" charset="-128"/>
            </a:endParaRPr>
          </a:p>
          <a:p>
            <a:pPr lvl="1"/>
            <a:r>
              <a:rPr lang="en-US" altLang="en-US" dirty="0" smtClean="0">
                <a:ea typeface="ＭＳ Ｐゴシック" charset="-128"/>
              </a:rPr>
              <a:t>Describe the dynamic behavior of a system, in particular the workflow.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1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UML has changed the way computer applications are </a:t>
            </a:r>
            <a:r>
              <a:rPr lang="en-US" dirty="0" smtClean="0"/>
              <a:t>developed</a:t>
            </a:r>
          </a:p>
          <a:p>
            <a:r>
              <a:rPr lang="en-US" dirty="0" smtClean="0"/>
              <a:t>The </a:t>
            </a:r>
            <a:r>
              <a:rPr lang="en-US" dirty="0"/>
              <a:t>introduction of UML has offered system developers, designers, and project managers a unified way to communicate about a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 </a:t>
            </a:r>
            <a:r>
              <a:rPr lang="en-US" dirty="0"/>
              <a:t>the UML provides a simplified Application Life Cycle Development (ALCD), as well as a quick and efficient development process.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 Case Diagrams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the functionality of a system from a user’s point of view</a:t>
            </a:r>
          </a:p>
          <a:p>
            <a:r>
              <a:rPr lang="en-US" dirty="0" smtClean="0"/>
              <a:t>They define the boundaries of the system </a:t>
            </a:r>
          </a:p>
          <a:p>
            <a:r>
              <a:rPr lang="en-US" dirty="0" smtClean="0"/>
              <a:t>We need “use cases” to represent the functionality of the system</a:t>
            </a:r>
          </a:p>
          <a:p>
            <a:r>
              <a:rPr lang="en-US" dirty="0" smtClean="0"/>
              <a:t>Use cases focus on the behavior of the system from an external point of view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en-US" b="1" dirty="0"/>
              <a:t>Use-case Diagrams - </a:t>
            </a:r>
            <a:r>
              <a:rPr lang="en-US" dirty="0"/>
              <a:t>Use-case diagrams model the functionality of a system using actors and use-cases (</a:t>
            </a:r>
            <a:r>
              <a:rPr lang="en-US" dirty="0" err="1"/>
              <a:t>Rumbaugh</a:t>
            </a:r>
            <a:r>
              <a:rPr lang="en-US" dirty="0"/>
              <a:t>, </a:t>
            </a:r>
            <a:r>
              <a:rPr lang="en-US" dirty="0" err="1"/>
              <a:t>Booch</a:t>
            </a:r>
            <a:r>
              <a:rPr lang="en-US" dirty="0"/>
              <a:t>, and Jacobson, 1999).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352800"/>
            <a:ext cx="4038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pic>
        <p:nvPicPr>
          <p:cNvPr id="4" name="Content Placeholder 3" descr="C:\Users\erdalk\Desktop\FDU\SE\115047-0136066836_pp2\Bruegge JPG\fig02_0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5249"/>
            <a:ext cx="8229600" cy="449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407" tIns="45420" rIns="92407" bIns="45420">
            <a:normAutofit fontScale="90000"/>
          </a:bodyPr>
          <a:lstStyle/>
          <a:p>
            <a:r>
              <a:rPr lang="en-US" altLang="en-US" smtClean="0"/>
              <a:t>Use Case Model for Incident Management</a:t>
            </a:r>
          </a:p>
        </p:txBody>
      </p: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2365375" y="3335338"/>
            <a:ext cx="1201738" cy="512762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2189163" y="3875088"/>
            <a:ext cx="195103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Lucida Sans Typewriter" charset="0"/>
              </a:rPr>
              <a:t>ReportEmergency</a:t>
            </a:r>
            <a:endParaRPr lang="en-US" altLang="en-US" sz="1700">
              <a:latin typeface="Lucida Sans Typewriter" charset="0"/>
            </a:endParaRPr>
          </a:p>
        </p:txBody>
      </p:sp>
      <p:sp>
        <p:nvSpPr>
          <p:cNvPr id="25605" name="Freeform 6"/>
          <p:cNvSpPr>
            <a:spLocks/>
          </p:cNvSpPr>
          <p:nvPr/>
        </p:nvSpPr>
        <p:spPr bwMode="auto">
          <a:xfrm>
            <a:off x="1050925" y="2155825"/>
            <a:ext cx="247650" cy="665163"/>
          </a:xfrm>
          <a:custGeom>
            <a:avLst/>
            <a:gdLst>
              <a:gd name="T0" fmla="*/ 393144375 w 156"/>
              <a:gd name="T1" fmla="*/ 0 h 419"/>
              <a:gd name="T2" fmla="*/ 393144375 w 156"/>
              <a:gd name="T3" fmla="*/ 665321750 h 419"/>
              <a:gd name="T4" fmla="*/ 0 w 156"/>
              <a:gd name="T5" fmla="*/ 1055947056 h 419"/>
              <a:gd name="T6" fmla="*/ 0 60000 65536"/>
              <a:gd name="T7" fmla="*/ 0 60000 65536"/>
              <a:gd name="T8" fmla="*/ 0 60000 65536"/>
              <a:gd name="T9" fmla="*/ 0 w 156"/>
              <a:gd name="T10" fmla="*/ 0 h 419"/>
              <a:gd name="T11" fmla="*/ 156 w 156"/>
              <a:gd name="T12" fmla="*/ 419 h 4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6" h="419">
                <a:moveTo>
                  <a:pt x="156" y="0"/>
                </a:moveTo>
                <a:lnTo>
                  <a:pt x="156" y="264"/>
                </a:lnTo>
                <a:lnTo>
                  <a:pt x="0" y="419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06" name="Line 7"/>
          <p:cNvSpPr>
            <a:spLocks noChangeShapeType="1"/>
          </p:cNvSpPr>
          <p:nvPr/>
        </p:nvSpPr>
        <p:spPr bwMode="auto">
          <a:xfrm>
            <a:off x="1298575" y="2574925"/>
            <a:ext cx="228600" cy="2460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7" name="Line 8"/>
          <p:cNvSpPr>
            <a:spLocks noChangeShapeType="1"/>
          </p:cNvSpPr>
          <p:nvPr/>
        </p:nvSpPr>
        <p:spPr bwMode="auto">
          <a:xfrm>
            <a:off x="1050925" y="2327275"/>
            <a:ext cx="4762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Oval 9"/>
          <p:cNvSpPr>
            <a:spLocks noChangeArrowheads="1"/>
          </p:cNvSpPr>
          <p:nvPr/>
        </p:nvSpPr>
        <p:spPr bwMode="auto">
          <a:xfrm>
            <a:off x="1184275" y="1985963"/>
            <a:ext cx="228600" cy="22701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09" name="Rectangle 10"/>
          <p:cNvSpPr>
            <a:spLocks noChangeArrowheads="1"/>
          </p:cNvSpPr>
          <p:nvPr/>
        </p:nvSpPr>
        <p:spPr bwMode="auto">
          <a:xfrm>
            <a:off x="777875" y="2849563"/>
            <a:ext cx="156051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Lucida Sans Typewriter" charset="0"/>
              </a:rPr>
              <a:t>FieldOfficer</a:t>
            </a:r>
            <a:endParaRPr lang="en-US" altLang="en-US" sz="1700">
              <a:latin typeface="Lucida Sans Typewriter" charset="0"/>
            </a:endParaRPr>
          </a:p>
        </p:txBody>
      </p:sp>
      <p:sp>
        <p:nvSpPr>
          <p:cNvPr id="25610" name="Freeform 13"/>
          <p:cNvSpPr>
            <a:spLocks/>
          </p:cNvSpPr>
          <p:nvPr/>
        </p:nvSpPr>
        <p:spPr bwMode="auto">
          <a:xfrm>
            <a:off x="5243513" y="2062163"/>
            <a:ext cx="247650" cy="665162"/>
          </a:xfrm>
          <a:custGeom>
            <a:avLst/>
            <a:gdLst>
              <a:gd name="T0" fmla="*/ 393144375 w 156"/>
              <a:gd name="T1" fmla="*/ 0 h 419"/>
              <a:gd name="T2" fmla="*/ 393144375 w 156"/>
              <a:gd name="T3" fmla="*/ 662799802 h 419"/>
              <a:gd name="T4" fmla="*/ 0 w 156"/>
              <a:gd name="T5" fmla="*/ 1055943881 h 419"/>
              <a:gd name="T6" fmla="*/ 0 60000 65536"/>
              <a:gd name="T7" fmla="*/ 0 60000 65536"/>
              <a:gd name="T8" fmla="*/ 0 60000 65536"/>
              <a:gd name="T9" fmla="*/ 0 w 156"/>
              <a:gd name="T10" fmla="*/ 0 h 419"/>
              <a:gd name="T11" fmla="*/ 156 w 156"/>
              <a:gd name="T12" fmla="*/ 419 h 4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6" h="419">
                <a:moveTo>
                  <a:pt x="156" y="0"/>
                </a:moveTo>
                <a:lnTo>
                  <a:pt x="156" y="263"/>
                </a:lnTo>
                <a:lnTo>
                  <a:pt x="0" y="419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11" name="Line 14"/>
          <p:cNvSpPr>
            <a:spLocks noChangeShapeType="1"/>
          </p:cNvSpPr>
          <p:nvPr/>
        </p:nvSpPr>
        <p:spPr bwMode="auto">
          <a:xfrm>
            <a:off x="5491163" y="2479675"/>
            <a:ext cx="228600" cy="2476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2" name="Line 15"/>
          <p:cNvSpPr>
            <a:spLocks noChangeShapeType="1"/>
          </p:cNvSpPr>
          <p:nvPr/>
        </p:nvSpPr>
        <p:spPr bwMode="auto">
          <a:xfrm>
            <a:off x="5243513" y="2232025"/>
            <a:ext cx="4762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Oval 16"/>
          <p:cNvSpPr>
            <a:spLocks noChangeArrowheads="1"/>
          </p:cNvSpPr>
          <p:nvPr/>
        </p:nvSpPr>
        <p:spPr bwMode="auto">
          <a:xfrm>
            <a:off x="5376863" y="1890713"/>
            <a:ext cx="228600" cy="22701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14" name="Rectangle 17"/>
          <p:cNvSpPr>
            <a:spLocks noChangeArrowheads="1"/>
          </p:cNvSpPr>
          <p:nvPr/>
        </p:nvSpPr>
        <p:spPr bwMode="auto">
          <a:xfrm>
            <a:off x="5016500" y="2754313"/>
            <a:ext cx="13001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Lucida Sans Typewriter" charset="0"/>
              </a:rPr>
              <a:t>Dispatcher</a:t>
            </a:r>
            <a:endParaRPr lang="en-US" altLang="en-US" sz="1700">
              <a:latin typeface="Lucida Sans Typewriter" charset="0"/>
            </a:endParaRPr>
          </a:p>
        </p:txBody>
      </p:sp>
      <p:sp>
        <p:nvSpPr>
          <p:cNvPr id="25615" name="Line 18"/>
          <p:cNvSpPr>
            <a:spLocks noChangeShapeType="1"/>
          </p:cNvSpPr>
          <p:nvPr/>
        </p:nvSpPr>
        <p:spPr bwMode="auto">
          <a:xfrm>
            <a:off x="1774825" y="2460625"/>
            <a:ext cx="1201738" cy="7413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6" name="Oval 19"/>
          <p:cNvSpPr>
            <a:spLocks noChangeArrowheads="1"/>
          </p:cNvSpPr>
          <p:nvPr/>
        </p:nvSpPr>
        <p:spPr bwMode="auto">
          <a:xfrm>
            <a:off x="7378700" y="2346325"/>
            <a:ext cx="1200150" cy="512763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17" name="Rectangle 20"/>
          <p:cNvSpPr>
            <a:spLocks noChangeArrowheads="1"/>
          </p:cNvSpPr>
          <p:nvPr/>
        </p:nvSpPr>
        <p:spPr bwMode="auto">
          <a:xfrm>
            <a:off x="7370763" y="2887663"/>
            <a:ext cx="156051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Lucida Sans Typewriter" charset="0"/>
              </a:rPr>
              <a:t>OpenIncident</a:t>
            </a:r>
            <a:endParaRPr lang="en-US" altLang="en-US" sz="1700">
              <a:latin typeface="Lucida Sans Typewriter" charset="0"/>
            </a:endParaRPr>
          </a:p>
        </p:txBody>
      </p:sp>
      <p:sp>
        <p:nvSpPr>
          <p:cNvPr id="25618" name="Oval 21"/>
          <p:cNvSpPr>
            <a:spLocks noChangeArrowheads="1"/>
          </p:cNvSpPr>
          <p:nvPr/>
        </p:nvSpPr>
        <p:spPr bwMode="auto">
          <a:xfrm>
            <a:off x="6978650" y="4322763"/>
            <a:ext cx="1200150" cy="51435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25619" name="Rectangle 22"/>
          <p:cNvSpPr>
            <a:spLocks noChangeArrowheads="1"/>
          </p:cNvSpPr>
          <p:nvPr/>
        </p:nvSpPr>
        <p:spPr bwMode="auto">
          <a:xfrm>
            <a:off x="6780213" y="4864100"/>
            <a:ext cx="221138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Lucida Sans Typewriter" charset="0"/>
              </a:rPr>
              <a:t>AllocateResources</a:t>
            </a:r>
            <a:endParaRPr lang="en-US" altLang="en-US" sz="1700">
              <a:latin typeface="Lucida Sans Typewriter" charset="0"/>
            </a:endParaRPr>
          </a:p>
        </p:txBody>
      </p:sp>
      <p:sp>
        <p:nvSpPr>
          <p:cNvPr id="25620" name="Line 23"/>
          <p:cNvSpPr>
            <a:spLocks noChangeShapeType="1"/>
          </p:cNvSpPr>
          <p:nvPr/>
        </p:nvSpPr>
        <p:spPr bwMode="auto">
          <a:xfrm>
            <a:off x="5662613" y="3106738"/>
            <a:ext cx="1430337" cy="1120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24"/>
          <p:cNvSpPr>
            <a:spLocks noChangeShapeType="1"/>
          </p:cNvSpPr>
          <p:nvPr/>
        </p:nvSpPr>
        <p:spPr bwMode="auto">
          <a:xfrm>
            <a:off x="5929313" y="2536825"/>
            <a:ext cx="1163637" cy="571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25"/>
          <p:cNvSpPr>
            <a:spLocks noChangeShapeType="1"/>
          </p:cNvSpPr>
          <p:nvPr/>
        </p:nvSpPr>
        <p:spPr bwMode="auto">
          <a:xfrm flipV="1">
            <a:off x="3586163" y="2574925"/>
            <a:ext cx="1370012" cy="6651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Rectangle 30"/>
          <p:cNvSpPr>
            <a:spLocks noChangeArrowheads="1"/>
          </p:cNvSpPr>
          <p:nvPr/>
        </p:nvSpPr>
        <p:spPr bwMode="auto">
          <a:xfrm>
            <a:off x="2008188" y="2274888"/>
            <a:ext cx="1874837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Lucida Sans Typewriter" charset="0"/>
              </a:rPr>
              <a:t>&lt;&lt;initiates&gt;&gt;</a:t>
            </a:r>
          </a:p>
        </p:txBody>
      </p:sp>
      <p:sp>
        <p:nvSpPr>
          <p:cNvPr id="25624" name="Rectangle 31"/>
          <p:cNvSpPr>
            <a:spLocks noChangeArrowheads="1"/>
          </p:cNvSpPr>
          <p:nvPr/>
        </p:nvSpPr>
        <p:spPr bwMode="auto">
          <a:xfrm>
            <a:off x="5915025" y="1990725"/>
            <a:ext cx="1874838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Lucida Sans Typewriter" charset="0"/>
              </a:rPr>
              <a:t>&lt;&lt;initiates&gt;&gt;</a:t>
            </a:r>
          </a:p>
        </p:txBody>
      </p:sp>
      <p:sp>
        <p:nvSpPr>
          <p:cNvPr id="25625" name="Rectangle 32"/>
          <p:cNvSpPr>
            <a:spLocks noChangeArrowheads="1"/>
          </p:cNvSpPr>
          <p:nvPr/>
        </p:nvSpPr>
        <p:spPr bwMode="auto">
          <a:xfrm>
            <a:off x="6332538" y="3384550"/>
            <a:ext cx="18748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charset="0"/>
                <a:ea typeface="ＭＳ Ｐゴシック" charset="-128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  <a:latin typeface="Lucida Sans Typewriter" charset="0"/>
              </a:rPr>
              <a:t>&lt;&lt;initiates&gt;&gt;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38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 descr="C:\Users\erdalk\Desktop\FDU\SE\115047-0136066836_pp2\Bruegge JPG\fig02_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83058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erdalk\Desktop\FDU\SE\115047-0136066836_pp2\Bruegge JPG\fig02_1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29" y="1600200"/>
            <a:ext cx="820374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>
                <a:ea typeface="ＭＳ Ｐゴシック" charset="-128"/>
              </a:rPr>
              <a:t>UML first pass: Use case diagrams</a:t>
            </a:r>
            <a:endParaRPr lang="de-DE" altLang="en-US" b="1" dirty="0" smtClean="0">
              <a:ea typeface="ＭＳ Ｐゴシック" charset="-128"/>
            </a:endParaRPr>
          </a:p>
        </p:txBody>
      </p:sp>
      <p:pic>
        <p:nvPicPr>
          <p:cNvPr id="50179" name="Inhaltsplatzhalter 7" descr="UseCaseDiagram_1_Course.pd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517650"/>
            <a:ext cx="7696200" cy="3822700"/>
          </a:xfrm>
        </p:spPr>
      </p:pic>
      <p:sp>
        <p:nvSpPr>
          <p:cNvPr id="50180" name="Text Box 44"/>
          <p:cNvSpPr txBox="1">
            <a:spLocks noChangeArrowheads="1"/>
          </p:cNvSpPr>
          <p:nvPr/>
        </p:nvSpPr>
        <p:spPr bwMode="auto">
          <a:xfrm>
            <a:off x="466725" y="5537200"/>
            <a:ext cx="8256588" cy="830263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>
                <a:solidFill>
                  <a:schemeClr val="bg1"/>
                </a:solidFill>
              </a:rPr>
              <a:t>Use case diagrams represent the functionality of the system</a:t>
            </a:r>
          </a:p>
          <a:p>
            <a:r>
              <a:rPr lang="en-US" altLang="en-US" b="0">
                <a:solidFill>
                  <a:schemeClr val="bg1"/>
                </a:solidFill>
              </a:rPr>
              <a:t>from user’s point of view</a:t>
            </a:r>
          </a:p>
        </p:txBody>
      </p:sp>
      <p:sp>
        <p:nvSpPr>
          <p:cNvPr id="50181" name="AutoShape 5"/>
          <p:cNvSpPr>
            <a:spLocks noChangeArrowheads="1"/>
          </p:cNvSpPr>
          <p:nvPr/>
        </p:nvSpPr>
        <p:spPr bwMode="auto">
          <a:xfrm>
            <a:off x="2133600" y="2971800"/>
            <a:ext cx="838200" cy="609600"/>
          </a:xfrm>
          <a:prstGeom prst="wedgeRoundRectCallout">
            <a:avLst>
              <a:gd name="adj1" fmla="val -91319"/>
              <a:gd name="adj2" fmla="val 9036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>
                <a:cs typeface="Helvetica" charset="0"/>
              </a:rPr>
              <a:t>Actor.</a:t>
            </a:r>
          </a:p>
        </p:txBody>
      </p:sp>
      <p:sp>
        <p:nvSpPr>
          <p:cNvPr id="50182" name="AutoShape 9"/>
          <p:cNvSpPr>
            <a:spLocks noChangeArrowheads="1"/>
          </p:cNvSpPr>
          <p:nvPr/>
        </p:nvSpPr>
        <p:spPr bwMode="auto">
          <a:xfrm>
            <a:off x="6705600" y="1143000"/>
            <a:ext cx="1398588" cy="609600"/>
          </a:xfrm>
          <a:prstGeom prst="wedgeRoundRectCallout">
            <a:avLst>
              <a:gd name="adj1" fmla="val -140806"/>
              <a:gd name="adj2" fmla="val 15911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>
                <a:cs typeface="Helvetica" charset="0"/>
              </a:rPr>
              <a:t>Use Case</a:t>
            </a:r>
          </a:p>
        </p:txBody>
      </p:sp>
      <p:sp>
        <p:nvSpPr>
          <p:cNvPr id="50183" name="AutoShape 9"/>
          <p:cNvSpPr>
            <a:spLocks noChangeArrowheads="1"/>
          </p:cNvSpPr>
          <p:nvPr/>
        </p:nvSpPr>
        <p:spPr bwMode="auto">
          <a:xfrm>
            <a:off x="6781800" y="4495800"/>
            <a:ext cx="2084388" cy="609600"/>
          </a:xfrm>
          <a:prstGeom prst="wedgeRoundRectCallout">
            <a:avLst>
              <a:gd name="adj1" fmla="val -66880"/>
              <a:gd name="adj2" fmla="val -1310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2000" b="0">
                <a:cs typeface="Helvetica" charset="0"/>
              </a:rPr>
              <a:t>System boundary</a:t>
            </a:r>
          </a:p>
        </p:txBody>
      </p:sp>
      <p:sp>
        <p:nvSpPr>
          <p:cNvPr id="50184" name="AutoShape 9"/>
          <p:cNvSpPr>
            <a:spLocks noChangeArrowheads="1"/>
          </p:cNvSpPr>
          <p:nvPr/>
        </p:nvSpPr>
        <p:spPr bwMode="auto">
          <a:xfrm>
            <a:off x="3871913" y="914400"/>
            <a:ext cx="1400175" cy="533400"/>
          </a:xfrm>
          <a:prstGeom prst="wedgeRoundRectCallout">
            <a:avLst>
              <a:gd name="adj1" fmla="val -47579"/>
              <a:gd name="adj2" fmla="val 8967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>
                <a:cs typeface="Helvetica" charset="0"/>
              </a:rPr>
              <a:t>Classifier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UML Use Case Diagrams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88230" y="1536082"/>
            <a:ext cx="4478337" cy="804862"/>
          </a:xfrm>
        </p:spPr>
        <p:txBody>
          <a:bodyPr/>
          <a:lstStyle/>
          <a:p>
            <a:pPr>
              <a:buFont typeface="Times" charset="0"/>
              <a:buNone/>
            </a:pPr>
            <a:r>
              <a:rPr lang="en-US" altLang="en-US" sz="2000" dirty="0" smtClean="0"/>
              <a:t>An </a:t>
            </a:r>
            <a:r>
              <a:rPr lang="en-US" altLang="en-US" sz="2000" b="1" i="1" dirty="0" smtClean="0"/>
              <a:t>Actor</a:t>
            </a:r>
            <a:r>
              <a:rPr lang="en-US" altLang="en-US" sz="2000" dirty="0" smtClean="0"/>
              <a:t> represents a role, that is, a type of user of the system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23863" y="1754188"/>
            <a:ext cx="1646237" cy="1677987"/>
            <a:chOff x="517" y="1105"/>
            <a:chExt cx="1037" cy="1057"/>
          </a:xfrm>
        </p:grpSpPr>
        <p:grpSp>
          <p:nvGrpSpPr>
            <p:cNvPr id="30733" name="Group 17"/>
            <p:cNvGrpSpPr>
              <a:grpSpLocks/>
            </p:cNvGrpSpPr>
            <p:nvPr/>
          </p:nvGrpSpPr>
          <p:grpSpPr bwMode="auto">
            <a:xfrm>
              <a:off x="825" y="1105"/>
              <a:ext cx="445" cy="783"/>
              <a:chOff x="659" y="1833"/>
              <a:chExt cx="299" cy="526"/>
            </a:xfrm>
          </p:grpSpPr>
          <p:sp>
            <p:nvSpPr>
              <p:cNvPr id="30735" name="Freeform 6"/>
              <p:cNvSpPr>
                <a:spLocks/>
              </p:cNvSpPr>
              <p:nvPr/>
            </p:nvSpPr>
            <p:spPr bwMode="auto">
              <a:xfrm>
                <a:off x="659" y="1941"/>
                <a:ext cx="143" cy="418"/>
              </a:xfrm>
              <a:custGeom>
                <a:avLst/>
                <a:gdLst>
                  <a:gd name="T0" fmla="*/ 143 w 143"/>
                  <a:gd name="T1" fmla="*/ 0 h 418"/>
                  <a:gd name="T2" fmla="*/ 143 w 143"/>
                  <a:gd name="T3" fmla="*/ 263 h 418"/>
                  <a:gd name="T4" fmla="*/ 0 w 143"/>
                  <a:gd name="T5" fmla="*/ 418 h 418"/>
                  <a:gd name="T6" fmla="*/ 0 60000 65536"/>
                  <a:gd name="T7" fmla="*/ 0 60000 65536"/>
                  <a:gd name="T8" fmla="*/ 0 60000 65536"/>
                  <a:gd name="T9" fmla="*/ 0 w 143"/>
                  <a:gd name="T10" fmla="*/ 0 h 418"/>
                  <a:gd name="T11" fmla="*/ 143 w 143"/>
                  <a:gd name="T12" fmla="*/ 418 h 41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3" h="418">
                    <a:moveTo>
                      <a:pt x="143" y="0"/>
                    </a:moveTo>
                    <a:lnTo>
                      <a:pt x="143" y="263"/>
                    </a:lnTo>
                    <a:lnTo>
                      <a:pt x="0" y="418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0736" name="Line 7"/>
              <p:cNvSpPr>
                <a:spLocks noChangeShapeType="1"/>
              </p:cNvSpPr>
              <p:nvPr/>
            </p:nvSpPr>
            <p:spPr bwMode="auto">
              <a:xfrm>
                <a:off x="802" y="2204"/>
                <a:ext cx="156" cy="1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7" name="Line 8"/>
              <p:cNvSpPr>
                <a:spLocks noChangeShapeType="1"/>
              </p:cNvSpPr>
              <p:nvPr/>
            </p:nvSpPr>
            <p:spPr bwMode="auto">
              <a:xfrm>
                <a:off x="659" y="2060"/>
                <a:ext cx="299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8" name="Oval 9"/>
              <p:cNvSpPr>
                <a:spLocks noChangeArrowheads="1"/>
              </p:cNvSpPr>
              <p:nvPr/>
            </p:nvSpPr>
            <p:spPr bwMode="auto">
              <a:xfrm>
                <a:off x="731" y="1833"/>
                <a:ext cx="155" cy="15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0734" name="Rectangle 10"/>
            <p:cNvSpPr>
              <a:spLocks noChangeArrowheads="1"/>
            </p:cNvSpPr>
            <p:nvPr/>
          </p:nvSpPr>
          <p:spPr bwMode="auto">
            <a:xfrm>
              <a:off x="517" y="1932"/>
              <a:ext cx="103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dirty="0">
                  <a:solidFill>
                    <a:srgbClr val="000000"/>
                  </a:solidFill>
                  <a:latin typeface="Courier" charset="0"/>
                </a:rPr>
                <a:t>Passenger</a:t>
              </a:r>
              <a:endParaRPr lang="en-US" altLang="en-US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073150" y="3495675"/>
            <a:ext cx="2736850" cy="1801813"/>
            <a:chOff x="1358" y="2283"/>
            <a:chExt cx="1724" cy="1135"/>
          </a:xfrm>
        </p:grpSpPr>
        <p:grpSp>
          <p:nvGrpSpPr>
            <p:cNvPr id="30729" name="Group 15"/>
            <p:cNvGrpSpPr>
              <a:grpSpLocks/>
            </p:cNvGrpSpPr>
            <p:nvPr/>
          </p:nvGrpSpPr>
          <p:grpSpPr bwMode="auto">
            <a:xfrm>
              <a:off x="1469" y="2682"/>
              <a:ext cx="1613" cy="736"/>
              <a:chOff x="2212" y="1949"/>
              <a:chExt cx="1084" cy="495"/>
            </a:xfrm>
          </p:grpSpPr>
          <p:sp>
            <p:nvSpPr>
              <p:cNvPr id="30731" name="Oval 12"/>
              <p:cNvSpPr>
                <a:spLocks noChangeArrowheads="1"/>
              </p:cNvSpPr>
              <p:nvPr/>
            </p:nvSpPr>
            <p:spPr bwMode="auto">
              <a:xfrm>
                <a:off x="2339" y="1949"/>
                <a:ext cx="753" cy="322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0732" name="Rectangle 13"/>
              <p:cNvSpPr>
                <a:spLocks noChangeArrowheads="1"/>
              </p:cNvSpPr>
              <p:nvPr/>
            </p:nvSpPr>
            <p:spPr bwMode="auto">
              <a:xfrm>
                <a:off x="2212" y="2289"/>
                <a:ext cx="108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>
                    <a:solidFill>
                      <a:srgbClr val="000000"/>
                    </a:solidFill>
                    <a:latin typeface="Courier" charset="0"/>
                  </a:rPr>
                  <a:t>PurchaseTicket</a:t>
                </a:r>
                <a:endParaRPr lang="en-US" altLang="en-US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730" name="Line 14"/>
            <p:cNvSpPr>
              <a:spLocks noChangeShapeType="1"/>
            </p:cNvSpPr>
            <p:nvPr/>
          </p:nvSpPr>
          <p:spPr bwMode="auto">
            <a:xfrm>
              <a:off x="1358" y="2283"/>
              <a:ext cx="367" cy="32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230" name="Rectangle 22"/>
          <p:cNvSpPr>
            <a:spLocks noChangeArrowheads="1"/>
          </p:cNvSpPr>
          <p:nvPr/>
        </p:nvSpPr>
        <p:spPr bwMode="auto">
          <a:xfrm>
            <a:off x="3810001" y="3495675"/>
            <a:ext cx="4911725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>
              <a:buFont typeface="Times" charset="0"/>
              <a:buNone/>
            </a:pPr>
            <a:r>
              <a:rPr lang="en-US" altLang="en-US" sz="2000" i="1" dirty="0">
                <a:solidFill>
                  <a:schemeClr val="tx1"/>
                </a:solidFill>
                <a:latin typeface="Verdana" charset="0"/>
              </a:rPr>
              <a:t>Use case model</a:t>
            </a:r>
            <a:r>
              <a:rPr lang="en-US" altLang="en-US" sz="2000" b="0" dirty="0">
                <a:solidFill>
                  <a:schemeClr val="tx1"/>
                </a:solidFill>
                <a:latin typeface="Verdana" charset="0"/>
              </a:rPr>
              <a:t>:</a:t>
            </a:r>
          </a:p>
          <a:p>
            <a:pPr lvl="1" algn="l">
              <a:buFont typeface="Times" charset="0"/>
              <a:buNone/>
            </a:pPr>
            <a:r>
              <a:rPr lang="en-US" altLang="en-US" sz="2000" b="0" dirty="0">
                <a:solidFill>
                  <a:schemeClr val="tx1"/>
                </a:solidFill>
                <a:latin typeface="Verdana" charset="0"/>
              </a:rPr>
              <a:t>The set of all use cases that completely describe the functionality of the  system.</a:t>
            </a:r>
          </a:p>
        </p:txBody>
      </p:sp>
      <p:sp>
        <p:nvSpPr>
          <p:cNvPr id="94231" name="Rectangle 23"/>
          <p:cNvSpPr>
            <a:spLocks noChangeArrowheads="1"/>
          </p:cNvSpPr>
          <p:nvPr/>
        </p:nvSpPr>
        <p:spPr bwMode="auto">
          <a:xfrm>
            <a:off x="3657600" y="2503303"/>
            <a:ext cx="48704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>
              <a:buFont typeface="Times" charset="0"/>
              <a:buNone/>
            </a:pPr>
            <a:r>
              <a:rPr lang="en-US" altLang="en-US" sz="2000" b="0" dirty="0">
                <a:solidFill>
                  <a:schemeClr val="tx1"/>
                </a:solidFill>
                <a:latin typeface="Verdana" charset="0"/>
              </a:rPr>
              <a:t>A </a:t>
            </a:r>
            <a:r>
              <a:rPr lang="en-US" altLang="en-US" sz="2000" i="1" dirty="0">
                <a:solidFill>
                  <a:schemeClr val="tx1"/>
                </a:solidFill>
                <a:latin typeface="Verdana" charset="0"/>
              </a:rPr>
              <a:t>use case</a:t>
            </a:r>
            <a:r>
              <a:rPr lang="en-US" altLang="en-US" sz="2000" b="0" dirty="0">
                <a:solidFill>
                  <a:schemeClr val="tx1"/>
                </a:solidFill>
                <a:latin typeface="Verdana" charset="0"/>
              </a:rPr>
              <a:t> represents a class of functionality provided by the system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8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build="p" autoUpdateAnimBg="0"/>
      <p:bldP spid="94230" grpId="0" build="p" autoUpdateAnimBg="0"/>
      <p:bldP spid="94231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Actors</a:t>
            </a: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2508250" y="1109663"/>
            <a:ext cx="6026150" cy="4800600"/>
          </a:xfrm>
        </p:spPr>
        <p:txBody>
          <a:bodyPr/>
          <a:lstStyle/>
          <a:p>
            <a:r>
              <a:rPr lang="en-US" altLang="en-US" sz="2400" smtClean="0"/>
              <a:t>An actor is a model for an external entity which interacts (communicates) with the system:</a:t>
            </a:r>
          </a:p>
          <a:p>
            <a:pPr lvl="1"/>
            <a:r>
              <a:rPr lang="en-US" altLang="en-US" sz="2000" smtClean="0">
                <a:ea typeface="ＭＳ Ｐゴシック" charset="-128"/>
              </a:rPr>
              <a:t>User</a:t>
            </a:r>
          </a:p>
          <a:p>
            <a:pPr lvl="1"/>
            <a:r>
              <a:rPr lang="en-US" altLang="en-US" sz="2000" smtClean="0">
                <a:ea typeface="ＭＳ Ｐゴシック" charset="-128"/>
              </a:rPr>
              <a:t>External system (Another system)</a:t>
            </a:r>
          </a:p>
          <a:p>
            <a:pPr lvl="1"/>
            <a:r>
              <a:rPr lang="en-US" altLang="en-US" sz="2000" smtClean="0">
                <a:ea typeface="ＭＳ Ｐゴシック" charset="-128"/>
              </a:rPr>
              <a:t>Physical environment (e.g. Weather)</a:t>
            </a:r>
          </a:p>
          <a:p>
            <a:r>
              <a:rPr lang="en-US" altLang="en-US" sz="2400" smtClean="0"/>
              <a:t>An actor has a unique name and an optional description</a:t>
            </a:r>
          </a:p>
          <a:p>
            <a:pPr>
              <a:lnSpc>
                <a:spcPct val="110000"/>
              </a:lnSpc>
            </a:pPr>
            <a:r>
              <a:rPr lang="en-US" altLang="en-US" sz="2400" smtClean="0"/>
              <a:t>Examples:</a:t>
            </a:r>
          </a:p>
          <a:p>
            <a:pPr lvl="1"/>
            <a:r>
              <a:rPr lang="en-US" altLang="en-US" sz="2000" b="1" smtClean="0">
                <a:ea typeface="ＭＳ Ｐゴシック" charset="-128"/>
              </a:rPr>
              <a:t>Passenger</a:t>
            </a:r>
            <a:r>
              <a:rPr lang="en-US" altLang="en-US" sz="2000" smtClean="0">
                <a:ea typeface="ＭＳ Ｐゴシック" charset="-128"/>
              </a:rPr>
              <a:t>: A person in the train</a:t>
            </a:r>
          </a:p>
          <a:p>
            <a:pPr lvl="1"/>
            <a:r>
              <a:rPr lang="en-US" altLang="en-US" sz="2000" b="1" smtClean="0">
                <a:ea typeface="ＭＳ Ｐゴシック" charset="-128"/>
              </a:rPr>
              <a:t>GPS satellite</a:t>
            </a:r>
            <a:r>
              <a:rPr lang="en-US" altLang="en-US" sz="2000" smtClean="0">
                <a:ea typeface="ＭＳ Ｐゴシック" charset="-128"/>
              </a:rPr>
              <a:t>: An external system that provides the system with  GPS coordinates.</a:t>
            </a:r>
          </a:p>
        </p:txBody>
      </p:sp>
      <p:grpSp>
        <p:nvGrpSpPr>
          <p:cNvPr id="32772" name="Group 12"/>
          <p:cNvGrpSpPr>
            <a:grpSpLocks/>
          </p:cNvGrpSpPr>
          <p:nvPr/>
        </p:nvGrpSpPr>
        <p:grpSpPr bwMode="auto">
          <a:xfrm>
            <a:off x="693738" y="2122488"/>
            <a:ext cx="1646237" cy="1679575"/>
            <a:chOff x="1021" y="1337"/>
            <a:chExt cx="1037" cy="1058"/>
          </a:xfrm>
        </p:grpSpPr>
        <p:grpSp>
          <p:nvGrpSpPr>
            <p:cNvPr id="32775" name="Group 6"/>
            <p:cNvGrpSpPr>
              <a:grpSpLocks/>
            </p:cNvGrpSpPr>
            <p:nvPr/>
          </p:nvGrpSpPr>
          <p:grpSpPr bwMode="auto">
            <a:xfrm>
              <a:off x="1297" y="1337"/>
              <a:ext cx="445" cy="783"/>
              <a:chOff x="659" y="1833"/>
              <a:chExt cx="299" cy="526"/>
            </a:xfrm>
          </p:grpSpPr>
          <p:sp>
            <p:nvSpPr>
              <p:cNvPr id="32777" name="Freeform 7"/>
              <p:cNvSpPr>
                <a:spLocks/>
              </p:cNvSpPr>
              <p:nvPr/>
            </p:nvSpPr>
            <p:spPr bwMode="auto">
              <a:xfrm>
                <a:off x="659" y="1941"/>
                <a:ext cx="143" cy="418"/>
              </a:xfrm>
              <a:custGeom>
                <a:avLst/>
                <a:gdLst>
                  <a:gd name="T0" fmla="*/ 143 w 143"/>
                  <a:gd name="T1" fmla="*/ 0 h 418"/>
                  <a:gd name="T2" fmla="*/ 143 w 143"/>
                  <a:gd name="T3" fmla="*/ 263 h 418"/>
                  <a:gd name="T4" fmla="*/ 0 w 143"/>
                  <a:gd name="T5" fmla="*/ 418 h 418"/>
                  <a:gd name="T6" fmla="*/ 0 60000 65536"/>
                  <a:gd name="T7" fmla="*/ 0 60000 65536"/>
                  <a:gd name="T8" fmla="*/ 0 60000 65536"/>
                  <a:gd name="T9" fmla="*/ 0 w 143"/>
                  <a:gd name="T10" fmla="*/ 0 h 418"/>
                  <a:gd name="T11" fmla="*/ 143 w 143"/>
                  <a:gd name="T12" fmla="*/ 418 h 41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3" h="418">
                    <a:moveTo>
                      <a:pt x="143" y="0"/>
                    </a:moveTo>
                    <a:lnTo>
                      <a:pt x="143" y="263"/>
                    </a:lnTo>
                    <a:lnTo>
                      <a:pt x="0" y="418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2778" name="Line 8"/>
              <p:cNvSpPr>
                <a:spLocks noChangeShapeType="1"/>
              </p:cNvSpPr>
              <p:nvPr/>
            </p:nvSpPr>
            <p:spPr bwMode="auto">
              <a:xfrm>
                <a:off x="802" y="2204"/>
                <a:ext cx="156" cy="1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9" name="Line 9"/>
              <p:cNvSpPr>
                <a:spLocks noChangeShapeType="1"/>
              </p:cNvSpPr>
              <p:nvPr/>
            </p:nvSpPr>
            <p:spPr bwMode="auto">
              <a:xfrm>
                <a:off x="659" y="2060"/>
                <a:ext cx="299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0" name="Oval 10"/>
              <p:cNvSpPr>
                <a:spLocks noChangeArrowheads="1"/>
              </p:cNvSpPr>
              <p:nvPr/>
            </p:nvSpPr>
            <p:spPr bwMode="auto">
              <a:xfrm>
                <a:off x="731" y="1833"/>
                <a:ext cx="155" cy="15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2776" name="Rectangle 11"/>
            <p:cNvSpPr>
              <a:spLocks noChangeArrowheads="1"/>
            </p:cNvSpPr>
            <p:nvPr/>
          </p:nvSpPr>
          <p:spPr bwMode="auto">
            <a:xfrm>
              <a:off x="1021" y="2165"/>
              <a:ext cx="103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00"/>
                  </a:solidFill>
                  <a:latin typeface="Courier" charset="0"/>
                </a:rPr>
                <a:t>Passenger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</p:grpSp>
      <p:sp>
        <p:nvSpPr>
          <p:cNvPr id="97293" name="AutoShape 13"/>
          <p:cNvSpPr>
            <a:spLocks noChangeArrowheads="1"/>
          </p:cNvSpPr>
          <p:nvPr/>
        </p:nvSpPr>
        <p:spPr bwMode="auto">
          <a:xfrm>
            <a:off x="868363" y="4889500"/>
            <a:ext cx="1670050" cy="633413"/>
          </a:xfrm>
          <a:prstGeom prst="wedgeRoundRectCallout">
            <a:avLst>
              <a:gd name="adj1" fmla="val 92014"/>
              <a:gd name="adj2" fmla="val -59273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2000"/>
              <a:t>Name</a:t>
            </a:r>
          </a:p>
        </p:txBody>
      </p:sp>
      <p:sp>
        <p:nvSpPr>
          <p:cNvPr id="97294" name="AutoShape 14"/>
          <p:cNvSpPr>
            <a:spLocks noChangeArrowheads="1"/>
          </p:cNvSpPr>
          <p:nvPr/>
        </p:nvSpPr>
        <p:spPr bwMode="auto">
          <a:xfrm>
            <a:off x="6545263" y="3649663"/>
            <a:ext cx="2243137" cy="846137"/>
          </a:xfrm>
          <a:prstGeom prst="wedgeRoundRectCallout">
            <a:avLst>
              <a:gd name="adj1" fmla="val -91472"/>
              <a:gd name="adj2" fmla="val 68199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2000"/>
              <a:t>Optional </a:t>
            </a:r>
          </a:p>
          <a:p>
            <a:r>
              <a:rPr lang="en-US" altLang="en-US" sz="2000"/>
              <a:t>Description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0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4" grpId="0" build="p" autoUpdateAnimBg="0"/>
      <p:bldP spid="97293" grpId="0" animBg="1"/>
      <p:bldP spid="9729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Use Case</a:t>
            </a:r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140075" y="808038"/>
            <a:ext cx="5670550" cy="4800600"/>
          </a:xfrm>
        </p:spPr>
        <p:txBody>
          <a:bodyPr>
            <a:normAutofit lnSpcReduction="10000"/>
          </a:bodyPr>
          <a:lstStyle/>
          <a:p>
            <a:pPr marL="381000" indent="-381000">
              <a:buFont typeface="Times" charset="0"/>
              <a:buNone/>
            </a:pPr>
            <a:r>
              <a:rPr lang="en-US" altLang="en-US" sz="2400" dirty="0" smtClean="0"/>
              <a:t>• A use case represents a class of functionality provided by the system </a:t>
            </a:r>
          </a:p>
          <a:p>
            <a:pPr marL="381000" indent="-381000">
              <a:buFont typeface="Times" charset="0"/>
              <a:buNone/>
            </a:pPr>
            <a:r>
              <a:rPr lang="en-US" altLang="en-US" sz="2400" dirty="0" smtClean="0"/>
              <a:t>• Use cases can be described textually, with a focus on the event flow between actor and system</a:t>
            </a:r>
          </a:p>
          <a:p>
            <a:pPr marL="381000" indent="-381000">
              <a:buFont typeface="Times" charset="0"/>
              <a:buNone/>
            </a:pPr>
            <a:r>
              <a:rPr lang="en-US" altLang="en-US" sz="2400" dirty="0" smtClean="0"/>
              <a:t>• The textual use case description consists of 6 parts:</a:t>
            </a:r>
          </a:p>
          <a:p>
            <a:pPr marL="800100" lvl="1" indent="-342900">
              <a:buFont typeface="Arial" charset="0"/>
              <a:buAutoNum type="arabicPeriod"/>
            </a:pPr>
            <a:r>
              <a:rPr lang="en-US" altLang="en-US" sz="2000" dirty="0" smtClean="0">
                <a:ea typeface="ＭＳ Ｐゴシック" charset="-128"/>
              </a:rPr>
              <a:t>Unique name</a:t>
            </a:r>
          </a:p>
          <a:p>
            <a:pPr marL="800100" lvl="1" indent="-342900">
              <a:buFont typeface="Arial" charset="0"/>
              <a:buAutoNum type="arabicPeriod"/>
            </a:pPr>
            <a:r>
              <a:rPr lang="en-US" altLang="en-US" sz="2000" dirty="0" smtClean="0">
                <a:ea typeface="ＭＳ Ｐゴシック" charset="-128"/>
              </a:rPr>
              <a:t>Participating actors</a:t>
            </a:r>
          </a:p>
          <a:p>
            <a:pPr marL="800100" lvl="1" indent="-342900">
              <a:buFont typeface="Arial" charset="0"/>
              <a:buAutoNum type="arabicPeriod"/>
            </a:pPr>
            <a:r>
              <a:rPr lang="en-US" altLang="en-US" sz="2000" dirty="0" smtClean="0">
                <a:ea typeface="ＭＳ Ｐゴシック" charset="-128"/>
              </a:rPr>
              <a:t>Entry conditions</a:t>
            </a:r>
          </a:p>
          <a:p>
            <a:pPr marL="800100" lvl="1" indent="-342900">
              <a:buFont typeface="Arial" charset="0"/>
              <a:buAutoNum type="arabicPeriod"/>
            </a:pPr>
            <a:r>
              <a:rPr lang="en-US" altLang="en-US" sz="2000" dirty="0" smtClean="0">
                <a:ea typeface="ＭＳ Ｐゴシック" charset="-128"/>
              </a:rPr>
              <a:t>Exit conditions</a:t>
            </a:r>
          </a:p>
          <a:p>
            <a:pPr marL="800100" lvl="1" indent="-342900">
              <a:buFont typeface="Arial" charset="0"/>
              <a:buAutoNum type="arabicPeriod"/>
            </a:pPr>
            <a:r>
              <a:rPr lang="en-US" altLang="en-US" sz="2000" dirty="0" smtClean="0">
                <a:ea typeface="ＭＳ Ｐゴシック" charset="-128"/>
              </a:rPr>
              <a:t>Flow of events</a:t>
            </a:r>
          </a:p>
          <a:p>
            <a:pPr marL="800100" lvl="1" indent="-342900">
              <a:buFont typeface="Arial" charset="0"/>
              <a:buAutoNum type="arabicPeriod"/>
            </a:pPr>
            <a:r>
              <a:rPr lang="en-US" altLang="en-US" sz="2000" dirty="0" smtClean="0">
                <a:ea typeface="ＭＳ Ｐゴシック" charset="-128"/>
              </a:rPr>
              <a:t>Special requirements.</a:t>
            </a:r>
          </a:p>
        </p:txBody>
      </p:sp>
      <p:grpSp>
        <p:nvGrpSpPr>
          <p:cNvPr id="34820" name="Group 5"/>
          <p:cNvGrpSpPr>
            <a:grpSpLocks/>
          </p:cNvGrpSpPr>
          <p:nvPr/>
        </p:nvGrpSpPr>
        <p:grpSpPr bwMode="auto">
          <a:xfrm>
            <a:off x="325438" y="2505075"/>
            <a:ext cx="2560637" cy="1168400"/>
            <a:chOff x="2212" y="1949"/>
            <a:chExt cx="1084" cy="495"/>
          </a:xfrm>
        </p:grpSpPr>
        <p:sp>
          <p:nvSpPr>
            <p:cNvPr id="34821" name="Oval 6"/>
            <p:cNvSpPr>
              <a:spLocks noChangeArrowheads="1"/>
            </p:cNvSpPr>
            <p:nvPr/>
          </p:nvSpPr>
          <p:spPr bwMode="auto">
            <a:xfrm>
              <a:off x="2339" y="1949"/>
              <a:ext cx="753" cy="322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822" name="Rectangle 7"/>
            <p:cNvSpPr>
              <a:spLocks noChangeArrowheads="1"/>
            </p:cNvSpPr>
            <p:nvPr/>
          </p:nvSpPr>
          <p:spPr bwMode="auto">
            <a:xfrm>
              <a:off x="2212" y="2289"/>
              <a:ext cx="108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>
                  <a:solidFill>
                    <a:srgbClr val="000000"/>
                  </a:solidFill>
                  <a:latin typeface="Courier" charset="0"/>
                </a:rPr>
                <a:t>PurchaseTicket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6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The UML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Unified Modeling Language (UML) is a graphical language for visualizing, specifying, constructing, and documenting the artifacts of a system-intensive system” (</a:t>
            </a:r>
            <a:r>
              <a:rPr lang="en-US" dirty="0" err="1"/>
              <a:t>Booch</a:t>
            </a:r>
            <a:r>
              <a:rPr lang="en-US" dirty="0"/>
              <a:t>, 1999</a:t>
            </a:r>
            <a:r>
              <a:rPr lang="en-US" dirty="0" smtClean="0"/>
              <a:t>).</a:t>
            </a:r>
          </a:p>
          <a:p>
            <a:r>
              <a:rPr lang="en-US" dirty="0" smtClean="0"/>
              <a:t>UML is a notation that resulted from the unification of OMT (Object Modeling </a:t>
            </a:r>
            <a:r>
              <a:rPr lang="en-US" dirty="0" err="1" smtClean="0"/>
              <a:t>Techinidue</a:t>
            </a:r>
            <a:r>
              <a:rPr lang="en-US" dirty="0" smtClean="0"/>
              <a:t>) and OOSE (Object Oriented software engineering)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Uses Cases can be related</a:t>
            </a:r>
          </a:p>
        </p:txBody>
      </p:sp>
      <p:sp>
        <p:nvSpPr>
          <p:cNvPr id="2345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3300"/>
                </a:solidFill>
              </a:rPr>
              <a:t>Extends Relationship</a:t>
            </a:r>
            <a:endParaRPr lang="en-US" altLang="en-US" dirty="0" smtClean="0"/>
          </a:p>
          <a:p>
            <a:pPr lvl="1"/>
            <a:r>
              <a:rPr lang="en-US" altLang="en-US" dirty="0" smtClean="0">
                <a:ea typeface="ＭＳ Ｐゴシック" charset="-128"/>
              </a:rPr>
              <a:t>To represent seldom invoked use cases or exceptional functionality</a:t>
            </a:r>
          </a:p>
          <a:p>
            <a:r>
              <a:rPr lang="en-US" altLang="en-US" dirty="0" smtClean="0">
                <a:solidFill>
                  <a:srgbClr val="FF3300"/>
                </a:solidFill>
              </a:rPr>
              <a:t>Includes Relationship</a:t>
            </a:r>
            <a:endParaRPr lang="en-US" altLang="en-US" dirty="0" smtClean="0"/>
          </a:p>
          <a:p>
            <a:pPr lvl="1"/>
            <a:r>
              <a:rPr lang="en-US" altLang="en-US" dirty="0" smtClean="0">
                <a:ea typeface="ＭＳ Ｐゴシック" charset="-128"/>
              </a:rPr>
              <a:t>To represent functional behavior common to more than one use case.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&lt;&lt;Include&gt;&gt;</a:t>
            </a:r>
            <a:endParaRPr lang="en-US" b="1" dirty="0"/>
          </a:p>
        </p:txBody>
      </p:sp>
      <p:pic>
        <p:nvPicPr>
          <p:cNvPr id="5122" name="Picture 2" descr="C:\Users\erdalk\Desktop\FDU\SE\115047-0136066836_pp2\Bruegge JPG\fig02_1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7819"/>
            <a:ext cx="8229600" cy="25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erdalk\Desktop\FDU\SE\115047-0136066836_pp2\Bruegge JPG\fig02_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68680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&lt;&lt;extend&gt;&gt;</a:t>
            </a:r>
            <a:endParaRPr lang="en-US" b="1" dirty="0"/>
          </a:p>
        </p:txBody>
      </p:sp>
      <p:pic>
        <p:nvPicPr>
          <p:cNvPr id="7171" name="Picture 3" descr="C:\Users\erdalk\Desktop\FDU\SE\115047-0136066836_pp2\Bruegge JPG\fig02_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1628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&lt;&lt;extend&gt;&gt;</a:t>
            </a:r>
            <a:endParaRPr lang="en-US" dirty="0"/>
          </a:p>
        </p:txBody>
      </p:sp>
      <p:pic>
        <p:nvPicPr>
          <p:cNvPr id="8194" name="Picture 2" descr="C:\Users\erdalk\Desktop\FDU\SE\115047-0136066836_pp2\Bruegge JPG\fig02_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85874"/>
            <a:ext cx="6553200" cy="5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3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The </a:t>
            </a:r>
            <a:r>
              <a:rPr lang="en-US" altLang="en-US" i="1" dirty="0" smtClean="0"/>
              <a:t>&lt;&lt;extends&gt;&gt;</a:t>
            </a:r>
            <a:r>
              <a:rPr lang="en-US" altLang="en-US" sz="2600" i="1" dirty="0" smtClean="0"/>
              <a:t> </a:t>
            </a:r>
            <a:r>
              <a:rPr lang="en-US" altLang="en-US" dirty="0" smtClean="0"/>
              <a:t>Relationship</a:t>
            </a:r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857250"/>
            <a:ext cx="4470400" cy="4800600"/>
          </a:xfrm>
        </p:spPr>
        <p:txBody>
          <a:bodyPr/>
          <a:lstStyle/>
          <a:p>
            <a:r>
              <a:rPr lang="en-US" altLang="en-US" sz="2000" dirty="0" smtClean="0">
                <a:latin typeface="Courier" charset="0"/>
              </a:rPr>
              <a:t>&lt;&lt;extends&gt;&gt;</a:t>
            </a:r>
            <a:r>
              <a:rPr lang="en-US" altLang="en-US" sz="2000" dirty="0" smtClean="0"/>
              <a:t> relationships model exceptional or seldom invoked cases</a:t>
            </a:r>
          </a:p>
          <a:p>
            <a:r>
              <a:rPr lang="en-US" altLang="en-US" sz="2000" dirty="0" smtClean="0"/>
              <a:t>The exceptional event flows are factored out of the main event flow for clarity</a:t>
            </a:r>
          </a:p>
          <a:p>
            <a:r>
              <a:rPr lang="en-US" altLang="en-US" sz="2000" dirty="0" smtClean="0"/>
              <a:t>The direction of an </a:t>
            </a:r>
            <a:r>
              <a:rPr lang="en-US" altLang="en-US" sz="2000" dirty="0" smtClean="0">
                <a:latin typeface="Courier" charset="0"/>
              </a:rPr>
              <a:t>&lt;&lt;extends&gt;&gt;</a:t>
            </a:r>
            <a:r>
              <a:rPr lang="en-US" altLang="en-US" sz="2000" dirty="0" smtClean="0"/>
              <a:t> relationship is to the extended use case </a:t>
            </a:r>
          </a:p>
          <a:p>
            <a:r>
              <a:rPr lang="en-US" altLang="en-US" sz="2000" dirty="0" smtClean="0"/>
              <a:t>Use cases representing exceptional flows can extend more than one use case.</a:t>
            </a:r>
          </a:p>
          <a:p>
            <a:endParaRPr lang="en-US" altLang="en-US" sz="2000" dirty="0" smtClean="0"/>
          </a:p>
        </p:txBody>
      </p:sp>
      <p:grpSp>
        <p:nvGrpSpPr>
          <p:cNvPr id="40964" name="Group 47"/>
          <p:cNvGrpSpPr>
            <a:grpSpLocks/>
          </p:cNvGrpSpPr>
          <p:nvPr/>
        </p:nvGrpSpPr>
        <p:grpSpPr bwMode="auto">
          <a:xfrm>
            <a:off x="2135188" y="1271588"/>
            <a:ext cx="1920875" cy="2357437"/>
            <a:chOff x="945" y="801"/>
            <a:chExt cx="1210" cy="1485"/>
          </a:xfrm>
        </p:grpSpPr>
        <p:grpSp>
          <p:nvGrpSpPr>
            <p:cNvPr id="40989" name="Group 18"/>
            <p:cNvGrpSpPr>
              <a:grpSpLocks/>
            </p:cNvGrpSpPr>
            <p:nvPr/>
          </p:nvGrpSpPr>
          <p:grpSpPr bwMode="auto">
            <a:xfrm>
              <a:off x="1160" y="801"/>
              <a:ext cx="778" cy="694"/>
              <a:chOff x="1616" y="801"/>
              <a:chExt cx="778" cy="694"/>
            </a:xfrm>
          </p:grpSpPr>
          <p:grpSp>
            <p:nvGrpSpPr>
              <p:cNvPr id="40994" name="Group 6"/>
              <p:cNvGrpSpPr>
                <a:grpSpLocks/>
              </p:cNvGrpSpPr>
              <p:nvPr/>
            </p:nvGrpSpPr>
            <p:grpSpPr bwMode="auto">
              <a:xfrm>
                <a:off x="1863" y="801"/>
                <a:ext cx="280" cy="493"/>
                <a:chOff x="659" y="1833"/>
                <a:chExt cx="299" cy="526"/>
              </a:xfrm>
            </p:grpSpPr>
            <p:sp>
              <p:nvSpPr>
                <p:cNvPr id="40996" name="Freeform 7"/>
                <p:cNvSpPr>
                  <a:spLocks/>
                </p:cNvSpPr>
                <p:nvPr/>
              </p:nvSpPr>
              <p:spPr bwMode="auto">
                <a:xfrm>
                  <a:off x="659" y="1941"/>
                  <a:ext cx="143" cy="418"/>
                </a:xfrm>
                <a:custGeom>
                  <a:avLst/>
                  <a:gdLst>
                    <a:gd name="T0" fmla="*/ 143 w 143"/>
                    <a:gd name="T1" fmla="*/ 0 h 418"/>
                    <a:gd name="T2" fmla="*/ 143 w 143"/>
                    <a:gd name="T3" fmla="*/ 263 h 418"/>
                    <a:gd name="T4" fmla="*/ 0 w 143"/>
                    <a:gd name="T5" fmla="*/ 418 h 418"/>
                    <a:gd name="T6" fmla="*/ 0 60000 65536"/>
                    <a:gd name="T7" fmla="*/ 0 60000 65536"/>
                    <a:gd name="T8" fmla="*/ 0 60000 65536"/>
                    <a:gd name="T9" fmla="*/ 0 w 143"/>
                    <a:gd name="T10" fmla="*/ 0 h 418"/>
                    <a:gd name="T11" fmla="*/ 143 w 143"/>
                    <a:gd name="T12" fmla="*/ 418 h 41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3" h="418">
                      <a:moveTo>
                        <a:pt x="143" y="0"/>
                      </a:moveTo>
                      <a:lnTo>
                        <a:pt x="143" y="263"/>
                      </a:lnTo>
                      <a:lnTo>
                        <a:pt x="0" y="418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0997" name="Line 8"/>
                <p:cNvSpPr>
                  <a:spLocks noChangeShapeType="1"/>
                </p:cNvSpPr>
                <p:nvPr/>
              </p:nvSpPr>
              <p:spPr bwMode="auto">
                <a:xfrm>
                  <a:off x="802" y="2204"/>
                  <a:ext cx="156" cy="1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998" name="Line 9"/>
                <p:cNvSpPr>
                  <a:spLocks noChangeShapeType="1"/>
                </p:cNvSpPr>
                <p:nvPr/>
              </p:nvSpPr>
              <p:spPr bwMode="auto">
                <a:xfrm>
                  <a:off x="659" y="2060"/>
                  <a:ext cx="299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999" name="Oval 10"/>
                <p:cNvSpPr>
                  <a:spLocks noChangeArrowheads="1"/>
                </p:cNvSpPr>
                <p:nvPr/>
              </p:nvSpPr>
              <p:spPr bwMode="auto">
                <a:xfrm>
                  <a:off x="731" y="1833"/>
                  <a:ext cx="155" cy="156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0995" name="Rectangle 11"/>
              <p:cNvSpPr>
                <a:spLocks noChangeArrowheads="1"/>
              </p:cNvSpPr>
              <p:nvPr/>
            </p:nvSpPr>
            <p:spPr bwMode="auto">
              <a:xfrm>
                <a:off x="1616" y="1322"/>
                <a:ext cx="77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Passenger</a:t>
                </a:r>
                <a:endParaRPr lang="en-US" altLang="en-US" sz="18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990" name="Group 17"/>
            <p:cNvGrpSpPr>
              <a:grpSpLocks/>
            </p:cNvGrpSpPr>
            <p:nvPr/>
          </p:nvGrpSpPr>
          <p:grpSpPr bwMode="auto">
            <a:xfrm>
              <a:off x="945" y="1795"/>
              <a:ext cx="1210" cy="491"/>
              <a:chOff x="1401" y="1795"/>
              <a:chExt cx="1210" cy="491"/>
            </a:xfrm>
          </p:grpSpPr>
          <p:sp>
            <p:nvSpPr>
              <p:cNvPr id="40992" name="Oval 13"/>
              <p:cNvSpPr>
                <a:spLocks noChangeArrowheads="1"/>
              </p:cNvSpPr>
              <p:nvPr/>
            </p:nvSpPr>
            <p:spPr bwMode="auto">
              <a:xfrm>
                <a:off x="1650" y="1795"/>
                <a:ext cx="706" cy="301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0993" name="Rectangle 14"/>
              <p:cNvSpPr>
                <a:spLocks noChangeArrowheads="1"/>
              </p:cNvSpPr>
              <p:nvPr/>
            </p:nvSpPr>
            <p:spPr bwMode="auto">
              <a:xfrm>
                <a:off x="1401" y="2113"/>
                <a:ext cx="121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PurchaseTicket</a:t>
                </a:r>
                <a:endParaRPr lang="en-US" altLang="en-US" sz="1800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991" name="Line 15"/>
            <p:cNvSpPr>
              <a:spLocks noChangeShapeType="1"/>
            </p:cNvSpPr>
            <p:nvPr/>
          </p:nvSpPr>
          <p:spPr bwMode="auto">
            <a:xfrm flipH="1">
              <a:off x="1546" y="1543"/>
              <a:ext cx="1" cy="2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5984875" y="4900613"/>
            <a:ext cx="1120775" cy="779462"/>
            <a:chOff x="1762" y="2595"/>
            <a:chExt cx="706" cy="491"/>
          </a:xfrm>
        </p:grpSpPr>
        <p:sp>
          <p:nvSpPr>
            <p:cNvPr id="40987" name="Oval 33"/>
            <p:cNvSpPr>
              <a:spLocks noChangeArrowheads="1"/>
            </p:cNvSpPr>
            <p:nvPr/>
          </p:nvSpPr>
          <p:spPr bwMode="auto">
            <a:xfrm>
              <a:off x="1762" y="2595"/>
              <a:ext cx="706" cy="30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988" name="Rectangle 34"/>
            <p:cNvSpPr>
              <a:spLocks noChangeArrowheads="1"/>
            </p:cNvSpPr>
            <p:nvPr/>
          </p:nvSpPr>
          <p:spPr bwMode="auto">
            <a:xfrm>
              <a:off x="1813" y="2913"/>
              <a:ext cx="60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TimeOut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3598863" y="3821113"/>
            <a:ext cx="2281237" cy="1463675"/>
            <a:chOff x="2307" y="2351"/>
            <a:chExt cx="1437" cy="922"/>
          </a:xfrm>
        </p:grpSpPr>
        <p:sp>
          <p:nvSpPr>
            <p:cNvPr id="40985" name="Line 43"/>
            <p:cNvSpPr>
              <a:spLocks noChangeShapeType="1"/>
            </p:cNvSpPr>
            <p:nvPr/>
          </p:nvSpPr>
          <p:spPr bwMode="auto">
            <a:xfrm>
              <a:off x="2307" y="2351"/>
              <a:ext cx="1423" cy="75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6" name="Text Box 44"/>
            <p:cNvSpPr txBox="1">
              <a:spLocks noChangeArrowheads="1"/>
            </p:cNvSpPr>
            <p:nvPr/>
          </p:nvSpPr>
          <p:spPr bwMode="auto">
            <a:xfrm>
              <a:off x="2783" y="3061"/>
              <a:ext cx="96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Courier" charset="0"/>
                </a:rPr>
                <a:t>&lt;&lt;extends&gt;&gt;</a:t>
              </a:r>
            </a:p>
          </p:txBody>
        </p:sp>
      </p:grp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4162425" y="5707063"/>
            <a:ext cx="1120775" cy="779462"/>
            <a:chOff x="2550" y="3595"/>
            <a:chExt cx="706" cy="491"/>
          </a:xfrm>
        </p:grpSpPr>
        <p:sp>
          <p:nvSpPr>
            <p:cNvPr id="40983" name="Oval 27"/>
            <p:cNvSpPr>
              <a:spLocks noChangeArrowheads="1"/>
            </p:cNvSpPr>
            <p:nvPr/>
          </p:nvSpPr>
          <p:spPr bwMode="auto">
            <a:xfrm>
              <a:off x="2550" y="3595"/>
              <a:ext cx="706" cy="30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984" name="Rectangle 28"/>
            <p:cNvSpPr>
              <a:spLocks noChangeArrowheads="1"/>
            </p:cNvSpPr>
            <p:nvPr/>
          </p:nvSpPr>
          <p:spPr bwMode="auto">
            <a:xfrm>
              <a:off x="2558" y="3913"/>
              <a:ext cx="69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NoChange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2970213" y="3795713"/>
            <a:ext cx="1617662" cy="1844675"/>
            <a:chOff x="1871" y="2391"/>
            <a:chExt cx="1019" cy="1162"/>
          </a:xfrm>
        </p:grpSpPr>
        <p:sp>
          <p:nvSpPr>
            <p:cNvPr id="40981" name="Line 42"/>
            <p:cNvSpPr>
              <a:spLocks noChangeShapeType="1"/>
            </p:cNvSpPr>
            <p:nvPr/>
          </p:nvSpPr>
          <p:spPr bwMode="auto">
            <a:xfrm>
              <a:off x="2091" y="2391"/>
              <a:ext cx="799" cy="11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2" name="Text Box 45"/>
            <p:cNvSpPr txBox="1">
              <a:spLocks noChangeArrowheads="1"/>
            </p:cNvSpPr>
            <p:nvPr/>
          </p:nvSpPr>
          <p:spPr bwMode="auto">
            <a:xfrm>
              <a:off x="1871" y="3341"/>
              <a:ext cx="96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Courier" charset="0"/>
                </a:rPr>
                <a:t>&lt;&lt;extends&gt;&gt;</a:t>
              </a:r>
            </a:p>
          </p:txBody>
        </p:sp>
      </p:grpSp>
      <p:grpSp>
        <p:nvGrpSpPr>
          <p:cNvPr id="10" name="Group 35"/>
          <p:cNvGrpSpPr>
            <a:grpSpLocks/>
          </p:cNvGrpSpPr>
          <p:nvPr/>
        </p:nvGrpSpPr>
        <p:grpSpPr bwMode="auto">
          <a:xfrm>
            <a:off x="222250" y="4799013"/>
            <a:ext cx="1384300" cy="779462"/>
            <a:chOff x="518" y="2443"/>
            <a:chExt cx="872" cy="491"/>
          </a:xfrm>
        </p:grpSpPr>
        <p:sp>
          <p:nvSpPr>
            <p:cNvPr id="40979" name="Oval 21"/>
            <p:cNvSpPr>
              <a:spLocks noChangeArrowheads="1"/>
            </p:cNvSpPr>
            <p:nvPr/>
          </p:nvSpPr>
          <p:spPr bwMode="auto">
            <a:xfrm>
              <a:off x="518" y="2443"/>
              <a:ext cx="706" cy="30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980" name="Rectangle 22"/>
            <p:cNvSpPr>
              <a:spLocks noChangeArrowheads="1"/>
            </p:cNvSpPr>
            <p:nvPr/>
          </p:nvSpPr>
          <p:spPr bwMode="auto">
            <a:xfrm>
              <a:off x="526" y="2761"/>
              <a:ext cx="8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OutOfOrder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55"/>
          <p:cNvGrpSpPr>
            <a:grpSpLocks/>
          </p:cNvGrpSpPr>
          <p:nvPr/>
        </p:nvGrpSpPr>
        <p:grpSpPr bwMode="auto">
          <a:xfrm>
            <a:off x="468313" y="3757613"/>
            <a:ext cx="2152650" cy="968375"/>
            <a:chOff x="295" y="2367"/>
            <a:chExt cx="1356" cy="610"/>
          </a:xfrm>
        </p:grpSpPr>
        <p:sp>
          <p:nvSpPr>
            <p:cNvPr id="40977" name="Line 40"/>
            <p:cNvSpPr>
              <a:spLocks noChangeShapeType="1"/>
            </p:cNvSpPr>
            <p:nvPr/>
          </p:nvSpPr>
          <p:spPr bwMode="auto">
            <a:xfrm flipH="1">
              <a:off x="730" y="2367"/>
              <a:ext cx="921" cy="61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8" name="Text Box 46"/>
            <p:cNvSpPr txBox="1">
              <a:spLocks noChangeArrowheads="1"/>
            </p:cNvSpPr>
            <p:nvPr/>
          </p:nvSpPr>
          <p:spPr bwMode="auto">
            <a:xfrm>
              <a:off x="295" y="2501"/>
              <a:ext cx="96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Courier" charset="0"/>
                </a:rPr>
                <a:t>&lt;&lt;extends&gt;&gt;</a:t>
              </a:r>
            </a:p>
          </p:txBody>
        </p: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2071688" y="5707063"/>
            <a:ext cx="1120775" cy="779462"/>
            <a:chOff x="724" y="3067"/>
            <a:chExt cx="706" cy="491"/>
          </a:xfrm>
        </p:grpSpPr>
        <p:sp>
          <p:nvSpPr>
            <p:cNvPr id="40975" name="Oval 24"/>
            <p:cNvSpPr>
              <a:spLocks noChangeArrowheads="1"/>
            </p:cNvSpPr>
            <p:nvPr/>
          </p:nvSpPr>
          <p:spPr bwMode="auto">
            <a:xfrm>
              <a:off x="724" y="3067"/>
              <a:ext cx="706" cy="30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976" name="Rectangle 25"/>
            <p:cNvSpPr>
              <a:spLocks noChangeArrowheads="1"/>
            </p:cNvSpPr>
            <p:nvPr/>
          </p:nvSpPr>
          <p:spPr bwMode="auto">
            <a:xfrm>
              <a:off x="776" y="3385"/>
              <a:ext cx="51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Cancel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56"/>
          <p:cNvGrpSpPr>
            <a:grpSpLocks/>
          </p:cNvGrpSpPr>
          <p:nvPr/>
        </p:nvGrpSpPr>
        <p:grpSpPr bwMode="auto">
          <a:xfrm>
            <a:off x="1463675" y="3783013"/>
            <a:ext cx="1525588" cy="1844675"/>
            <a:chOff x="922" y="2383"/>
            <a:chExt cx="961" cy="1162"/>
          </a:xfrm>
        </p:grpSpPr>
        <p:sp>
          <p:nvSpPr>
            <p:cNvPr id="40973" name="Line 41"/>
            <p:cNvSpPr>
              <a:spLocks noChangeShapeType="1"/>
            </p:cNvSpPr>
            <p:nvPr/>
          </p:nvSpPr>
          <p:spPr bwMode="auto">
            <a:xfrm flipH="1">
              <a:off x="1749" y="2383"/>
              <a:ext cx="89" cy="11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4" name="Text Box 48"/>
            <p:cNvSpPr txBox="1">
              <a:spLocks noChangeArrowheads="1"/>
            </p:cNvSpPr>
            <p:nvPr/>
          </p:nvSpPr>
          <p:spPr bwMode="auto">
            <a:xfrm>
              <a:off x="922" y="2917"/>
              <a:ext cx="96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Courier" charset="0"/>
                </a:rPr>
                <a:t>&lt;&lt;extends&gt;&gt;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2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</a:t>
            </a:r>
            <a:r>
              <a:rPr lang="en-US" altLang="en-US" i="1" smtClean="0">
                <a:latin typeface="Courier" charset="0"/>
              </a:rPr>
              <a:t>&lt;&lt;includes&gt;&gt;</a:t>
            </a:r>
            <a:r>
              <a:rPr lang="en-US" altLang="en-US" sz="2600" i="1" smtClean="0">
                <a:latin typeface="Courier" charset="0"/>
              </a:rPr>
              <a:t> </a:t>
            </a:r>
            <a:r>
              <a:rPr lang="en-US" altLang="en-US" smtClean="0"/>
              <a:t>Relationship</a:t>
            </a:r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085850"/>
            <a:ext cx="4191000" cy="4800600"/>
          </a:xfrm>
        </p:spPr>
        <p:txBody>
          <a:bodyPr/>
          <a:lstStyle/>
          <a:p>
            <a:r>
              <a:rPr lang="en-US" altLang="en-US" sz="2000" smtClean="0">
                <a:latin typeface="Courier" charset="0"/>
              </a:rPr>
              <a:t>&lt;&lt;includes&gt;&gt;</a:t>
            </a:r>
            <a:r>
              <a:rPr lang="en-US" altLang="en-US" sz="2000" smtClean="0"/>
              <a:t> relationship represents common functionality needed in more than one use case</a:t>
            </a:r>
          </a:p>
          <a:p>
            <a:r>
              <a:rPr lang="en-US" altLang="en-US" sz="2000" smtClean="0">
                <a:latin typeface="Courier" charset="0"/>
              </a:rPr>
              <a:t>&lt;&lt;includes&gt;&gt;</a:t>
            </a:r>
            <a:r>
              <a:rPr lang="en-US" altLang="en-US" sz="2000" smtClean="0"/>
              <a:t> behavior is factored out for reuse, not because it is an exception</a:t>
            </a:r>
          </a:p>
          <a:p>
            <a:r>
              <a:rPr lang="en-US" altLang="en-US" sz="2000" smtClean="0"/>
              <a:t>The direction of a </a:t>
            </a:r>
            <a:r>
              <a:rPr lang="en-US" altLang="en-US" sz="2000" smtClean="0">
                <a:latin typeface="Courier" charset="0"/>
              </a:rPr>
              <a:t>&lt;&lt;includes&gt;&gt;</a:t>
            </a:r>
            <a:r>
              <a:rPr lang="en-US" altLang="en-US" sz="2000" smtClean="0"/>
              <a:t> relationship is to the using use case (unlike  the direction of the </a:t>
            </a:r>
            <a:r>
              <a:rPr lang="en-US" altLang="en-US" sz="2000" smtClean="0">
                <a:latin typeface="Courier" charset="0"/>
              </a:rPr>
              <a:t>&lt;&lt;extends&gt;&gt;</a:t>
            </a:r>
            <a:r>
              <a:rPr lang="en-US" altLang="en-US" sz="2000" smtClean="0"/>
              <a:t> relationship).</a:t>
            </a:r>
          </a:p>
        </p:txBody>
      </p:sp>
      <p:grpSp>
        <p:nvGrpSpPr>
          <p:cNvPr id="43012" name="Group 6"/>
          <p:cNvGrpSpPr>
            <a:grpSpLocks/>
          </p:cNvGrpSpPr>
          <p:nvPr/>
        </p:nvGrpSpPr>
        <p:grpSpPr bwMode="auto">
          <a:xfrm>
            <a:off x="876300" y="1284288"/>
            <a:ext cx="1235075" cy="1101725"/>
            <a:chOff x="1616" y="801"/>
            <a:chExt cx="778" cy="694"/>
          </a:xfrm>
        </p:grpSpPr>
        <p:grpSp>
          <p:nvGrpSpPr>
            <p:cNvPr id="43048" name="Group 7"/>
            <p:cNvGrpSpPr>
              <a:grpSpLocks/>
            </p:cNvGrpSpPr>
            <p:nvPr/>
          </p:nvGrpSpPr>
          <p:grpSpPr bwMode="auto">
            <a:xfrm>
              <a:off x="1863" y="801"/>
              <a:ext cx="280" cy="493"/>
              <a:chOff x="659" y="1833"/>
              <a:chExt cx="299" cy="526"/>
            </a:xfrm>
          </p:grpSpPr>
          <p:sp>
            <p:nvSpPr>
              <p:cNvPr id="43050" name="Freeform 8"/>
              <p:cNvSpPr>
                <a:spLocks/>
              </p:cNvSpPr>
              <p:nvPr/>
            </p:nvSpPr>
            <p:spPr bwMode="auto">
              <a:xfrm>
                <a:off x="659" y="1941"/>
                <a:ext cx="143" cy="418"/>
              </a:xfrm>
              <a:custGeom>
                <a:avLst/>
                <a:gdLst>
                  <a:gd name="T0" fmla="*/ 143 w 143"/>
                  <a:gd name="T1" fmla="*/ 0 h 418"/>
                  <a:gd name="T2" fmla="*/ 143 w 143"/>
                  <a:gd name="T3" fmla="*/ 263 h 418"/>
                  <a:gd name="T4" fmla="*/ 0 w 143"/>
                  <a:gd name="T5" fmla="*/ 418 h 418"/>
                  <a:gd name="T6" fmla="*/ 0 60000 65536"/>
                  <a:gd name="T7" fmla="*/ 0 60000 65536"/>
                  <a:gd name="T8" fmla="*/ 0 60000 65536"/>
                  <a:gd name="T9" fmla="*/ 0 w 143"/>
                  <a:gd name="T10" fmla="*/ 0 h 418"/>
                  <a:gd name="T11" fmla="*/ 143 w 143"/>
                  <a:gd name="T12" fmla="*/ 418 h 41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3" h="418">
                    <a:moveTo>
                      <a:pt x="143" y="0"/>
                    </a:moveTo>
                    <a:lnTo>
                      <a:pt x="143" y="263"/>
                    </a:lnTo>
                    <a:lnTo>
                      <a:pt x="0" y="418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51" name="Line 9"/>
              <p:cNvSpPr>
                <a:spLocks noChangeShapeType="1"/>
              </p:cNvSpPr>
              <p:nvPr/>
            </p:nvSpPr>
            <p:spPr bwMode="auto">
              <a:xfrm>
                <a:off x="802" y="2204"/>
                <a:ext cx="156" cy="1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2" name="Line 10"/>
              <p:cNvSpPr>
                <a:spLocks noChangeShapeType="1"/>
              </p:cNvSpPr>
              <p:nvPr/>
            </p:nvSpPr>
            <p:spPr bwMode="auto">
              <a:xfrm>
                <a:off x="659" y="2060"/>
                <a:ext cx="299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3" name="Oval 11"/>
              <p:cNvSpPr>
                <a:spLocks noChangeArrowheads="1"/>
              </p:cNvSpPr>
              <p:nvPr/>
            </p:nvSpPr>
            <p:spPr bwMode="auto">
              <a:xfrm>
                <a:off x="731" y="1833"/>
                <a:ext cx="155" cy="156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049" name="Rectangle 12"/>
            <p:cNvSpPr>
              <a:spLocks noChangeArrowheads="1"/>
            </p:cNvSpPr>
            <p:nvPr/>
          </p:nvSpPr>
          <p:spPr bwMode="auto">
            <a:xfrm>
              <a:off x="1616" y="1322"/>
              <a:ext cx="77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Passenger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43013" name="Group 38"/>
          <p:cNvGrpSpPr>
            <a:grpSpLocks/>
          </p:cNvGrpSpPr>
          <p:nvPr/>
        </p:nvGrpSpPr>
        <p:grpSpPr bwMode="auto">
          <a:xfrm>
            <a:off x="153988" y="2862263"/>
            <a:ext cx="2743200" cy="779462"/>
            <a:chOff x="337" y="1803"/>
            <a:chExt cx="1728" cy="491"/>
          </a:xfrm>
        </p:grpSpPr>
        <p:sp>
          <p:nvSpPr>
            <p:cNvPr id="43046" name="Oval 14"/>
            <p:cNvSpPr>
              <a:spLocks noChangeArrowheads="1"/>
            </p:cNvSpPr>
            <p:nvPr/>
          </p:nvSpPr>
          <p:spPr bwMode="auto">
            <a:xfrm>
              <a:off x="844" y="1803"/>
              <a:ext cx="706" cy="30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47" name="Rectangle 15"/>
            <p:cNvSpPr>
              <a:spLocks noChangeArrowheads="1"/>
            </p:cNvSpPr>
            <p:nvPr/>
          </p:nvSpPr>
          <p:spPr bwMode="auto">
            <a:xfrm>
              <a:off x="337" y="2121"/>
              <a:ext cx="17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PurchaseSingleTicket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43014" name="Line 16"/>
          <p:cNvSpPr>
            <a:spLocks noChangeShapeType="1"/>
          </p:cNvSpPr>
          <p:nvPr/>
        </p:nvSpPr>
        <p:spPr bwMode="auto">
          <a:xfrm flipH="1">
            <a:off x="1489075" y="2462213"/>
            <a:ext cx="1588" cy="320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227263" y="2017713"/>
            <a:ext cx="2722562" cy="1166812"/>
            <a:chOff x="1403" y="1271"/>
            <a:chExt cx="1715" cy="735"/>
          </a:xfrm>
        </p:grpSpPr>
        <p:sp>
          <p:nvSpPr>
            <p:cNvPr id="43043" name="Oval 18"/>
            <p:cNvSpPr>
              <a:spLocks noChangeArrowheads="1"/>
            </p:cNvSpPr>
            <p:nvPr/>
          </p:nvSpPr>
          <p:spPr bwMode="auto">
            <a:xfrm>
              <a:off x="2027" y="1515"/>
              <a:ext cx="706" cy="30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44" name="Rectangle 19"/>
            <p:cNvSpPr>
              <a:spLocks noChangeArrowheads="1"/>
            </p:cNvSpPr>
            <p:nvPr/>
          </p:nvSpPr>
          <p:spPr bwMode="auto">
            <a:xfrm>
              <a:off x="1649" y="1833"/>
              <a:ext cx="146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PurchaseMultiCard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43045" name="Line 20"/>
            <p:cNvSpPr>
              <a:spLocks noChangeShapeType="1"/>
            </p:cNvSpPr>
            <p:nvPr/>
          </p:nvSpPr>
          <p:spPr bwMode="auto">
            <a:xfrm>
              <a:off x="1403" y="1271"/>
              <a:ext cx="703" cy="2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3190875" y="3236913"/>
            <a:ext cx="1957388" cy="1069975"/>
            <a:chOff x="2010" y="2039"/>
            <a:chExt cx="1233" cy="674"/>
          </a:xfrm>
        </p:grpSpPr>
        <p:sp>
          <p:nvSpPr>
            <p:cNvPr id="43041" name="Line 36"/>
            <p:cNvSpPr>
              <a:spLocks noChangeShapeType="1"/>
            </p:cNvSpPr>
            <p:nvPr/>
          </p:nvSpPr>
          <p:spPr bwMode="auto">
            <a:xfrm flipH="1">
              <a:off x="2010" y="2039"/>
              <a:ext cx="329" cy="6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2" name="Text Box 39"/>
            <p:cNvSpPr txBox="1">
              <a:spLocks noChangeArrowheads="1"/>
            </p:cNvSpPr>
            <p:nvPr/>
          </p:nvSpPr>
          <p:spPr bwMode="auto">
            <a:xfrm>
              <a:off x="2205" y="2301"/>
              <a:ext cx="103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Courier" charset="0"/>
                </a:rPr>
                <a:t>&lt;&lt;includes&gt;&gt;</a:t>
              </a:r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2198688" y="4386263"/>
            <a:ext cx="1646237" cy="779462"/>
            <a:chOff x="1337" y="2763"/>
            <a:chExt cx="1037" cy="491"/>
          </a:xfrm>
        </p:grpSpPr>
        <p:sp>
          <p:nvSpPr>
            <p:cNvPr id="43039" name="Oval 22"/>
            <p:cNvSpPr>
              <a:spLocks noChangeArrowheads="1"/>
            </p:cNvSpPr>
            <p:nvPr/>
          </p:nvSpPr>
          <p:spPr bwMode="auto">
            <a:xfrm>
              <a:off x="1500" y="2763"/>
              <a:ext cx="706" cy="30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40" name="Rectangle 23"/>
            <p:cNvSpPr>
              <a:spLocks noChangeArrowheads="1"/>
            </p:cNvSpPr>
            <p:nvPr/>
          </p:nvSpPr>
          <p:spPr bwMode="auto">
            <a:xfrm>
              <a:off x="1337" y="3081"/>
              <a:ext cx="103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CollectMoney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754063" y="3706813"/>
            <a:ext cx="2030412" cy="625475"/>
            <a:chOff x="475" y="2335"/>
            <a:chExt cx="1279" cy="394"/>
          </a:xfrm>
        </p:grpSpPr>
        <p:sp>
          <p:nvSpPr>
            <p:cNvPr id="43037" name="Line 35"/>
            <p:cNvSpPr>
              <a:spLocks noChangeShapeType="1"/>
            </p:cNvSpPr>
            <p:nvPr/>
          </p:nvSpPr>
          <p:spPr bwMode="auto">
            <a:xfrm>
              <a:off x="1059" y="2335"/>
              <a:ext cx="695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8" name="Text Box 40"/>
            <p:cNvSpPr txBox="1">
              <a:spLocks noChangeArrowheads="1"/>
            </p:cNvSpPr>
            <p:nvPr/>
          </p:nvSpPr>
          <p:spPr bwMode="auto">
            <a:xfrm>
              <a:off x="475" y="2509"/>
              <a:ext cx="103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Courier" charset="0"/>
                </a:rPr>
                <a:t>&lt;&lt;includes&gt;&gt;</a:t>
              </a:r>
            </a:p>
          </p:txBody>
        </p:sp>
      </p:grp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366713" y="5011738"/>
            <a:ext cx="5548312" cy="1382712"/>
            <a:chOff x="231" y="3157"/>
            <a:chExt cx="3495" cy="871"/>
          </a:xfrm>
        </p:grpSpPr>
        <p:grpSp>
          <p:nvGrpSpPr>
            <p:cNvPr id="43020" name="Group 43"/>
            <p:cNvGrpSpPr>
              <a:grpSpLocks/>
            </p:cNvGrpSpPr>
            <p:nvPr/>
          </p:nvGrpSpPr>
          <p:grpSpPr bwMode="auto">
            <a:xfrm>
              <a:off x="231" y="3157"/>
              <a:ext cx="1044" cy="801"/>
              <a:chOff x="231" y="3157"/>
              <a:chExt cx="1044" cy="801"/>
            </a:xfrm>
          </p:grpSpPr>
          <p:grpSp>
            <p:nvGrpSpPr>
              <p:cNvPr id="43032" name="Group 24"/>
              <p:cNvGrpSpPr>
                <a:grpSpLocks/>
              </p:cNvGrpSpPr>
              <p:nvPr/>
            </p:nvGrpSpPr>
            <p:grpSpPr bwMode="auto">
              <a:xfrm>
                <a:off x="468" y="3467"/>
                <a:ext cx="706" cy="491"/>
                <a:chOff x="518" y="2443"/>
                <a:chExt cx="706" cy="491"/>
              </a:xfrm>
            </p:grpSpPr>
            <p:sp>
              <p:nvSpPr>
                <p:cNvPr id="43035" name="Oval 25"/>
                <p:cNvSpPr>
                  <a:spLocks noChangeArrowheads="1"/>
                </p:cNvSpPr>
                <p:nvPr/>
              </p:nvSpPr>
              <p:spPr bwMode="auto">
                <a:xfrm>
                  <a:off x="518" y="2443"/>
                  <a:ext cx="706" cy="301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3036" name="Rectangle 26"/>
                <p:cNvSpPr>
                  <a:spLocks noChangeArrowheads="1"/>
                </p:cNvSpPr>
                <p:nvPr/>
              </p:nvSpPr>
              <p:spPr bwMode="auto">
                <a:xfrm>
                  <a:off x="526" y="2761"/>
                  <a:ext cx="691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pPr algn="l"/>
                  <a:r>
                    <a:rPr lang="en-US" altLang="en-US" sz="1800">
                      <a:solidFill>
                        <a:srgbClr val="000000"/>
                      </a:solidFill>
                      <a:latin typeface="Courier" charset="0"/>
                    </a:rPr>
                    <a:t>NoChange</a:t>
                  </a:r>
                  <a:endParaRPr lang="en-US" altLang="en-US" sz="1800" b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3033" name="Line 30"/>
              <p:cNvSpPr>
                <a:spLocks noChangeShapeType="1"/>
              </p:cNvSpPr>
              <p:nvPr/>
            </p:nvSpPr>
            <p:spPr bwMode="auto">
              <a:xfrm flipH="1">
                <a:off x="970" y="3207"/>
                <a:ext cx="305" cy="19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" name="Text Box 31"/>
              <p:cNvSpPr txBox="1">
                <a:spLocks noChangeArrowheads="1"/>
              </p:cNvSpPr>
              <p:nvPr/>
            </p:nvSpPr>
            <p:spPr bwMode="auto">
              <a:xfrm>
                <a:off x="231" y="3157"/>
                <a:ext cx="96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Courier" charset="0"/>
                  </a:rPr>
                  <a:t>&lt;&lt;extends&gt;&gt;</a:t>
                </a:r>
              </a:p>
            </p:txBody>
          </p:sp>
        </p:grpSp>
        <p:grpSp>
          <p:nvGrpSpPr>
            <p:cNvPr id="43021" name="Group 44"/>
            <p:cNvGrpSpPr>
              <a:grpSpLocks/>
            </p:cNvGrpSpPr>
            <p:nvPr/>
          </p:nvGrpSpPr>
          <p:grpSpPr bwMode="auto">
            <a:xfrm>
              <a:off x="2569" y="3197"/>
              <a:ext cx="1157" cy="761"/>
              <a:chOff x="2499" y="3197"/>
              <a:chExt cx="1157" cy="761"/>
            </a:xfrm>
          </p:grpSpPr>
          <p:grpSp>
            <p:nvGrpSpPr>
              <p:cNvPr id="43027" name="Group 27"/>
              <p:cNvGrpSpPr>
                <a:grpSpLocks/>
              </p:cNvGrpSpPr>
              <p:nvPr/>
            </p:nvGrpSpPr>
            <p:grpSpPr bwMode="auto">
              <a:xfrm>
                <a:off x="2586" y="3467"/>
                <a:ext cx="706" cy="491"/>
                <a:chOff x="1762" y="2595"/>
                <a:chExt cx="706" cy="491"/>
              </a:xfrm>
            </p:grpSpPr>
            <p:sp>
              <p:nvSpPr>
                <p:cNvPr id="43030" name="Oval 28"/>
                <p:cNvSpPr>
                  <a:spLocks noChangeArrowheads="1"/>
                </p:cNvSpPr>
                <p:nvPr/>
              </p:nvSpPr>
              <p:spPr bwMode="auto">
                <a:xfrm>
                  <a:off x="1762" y="2595"/>
                  <a:ext cx="706" cy="301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3031" name="Rectangle 29"/>
                <p:cNvSpPr>
                  <a:spLocks noChangeArrowheads="1"/>
                </p:cNvSpPr>
                <p:nvPr/>
              </p:nvSpPr>
              <p:spPr bwMode="auto">
                <a:xfrm>
                  <a:off x="1813" y="2913"/>
                  <a:ext cx="518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pPr algn="l"/>
                  <a:r>
                    <a:rPr lang="en-US" altLang="en-US" sz="1800">
                      <a:solidFill>
                        <a:srgbClr val="000000"/>
                      </a:solidFill>
                      <a:latin typeface="Courier" charset="0"/>
                    </a:rPr>
                    <a:t>Cancel</a:t>
                  </a:r>
                  <a:endParaRPr lang="en-US" altLang="en-US" sz="1800" b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3028" name="Line 32"/>
              <p:cNvSpPr>
                <a:spLocks noChangeShapeType="1"/>
              </p:cNvSpPr>
              <p:nvPr/>
            </p:nvSpPr>
            <p:spPr bwMode="auto">
              <a:xfrm>
                <a:off x="2499" y="3239"/>
                <a:ext cx="287" cy="18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" name="Text Box 34"/>
              <p:cNvSpPr txBox="1">
                <a:spLocks noChangeArrowheads="1"/>
              </p:cNvSpPr>
              <p:nvPr/>
            </p:nvSpPr>
            <p:spPr bwMode="auto">
              <a:xfrm>
                <a:off x="2695" y="3197"/>
                <a:ext cx="96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Courier" charset="0"/>
                  </a:rPr>
                  <a:t>&lt;&lt;extends&gt;&gt;</a:t>
                </a:r>
              </a:p>
            </p:txBody>
          </p:sp>
        </p:grpSp>
        <p:grpSp>
          <p:nvGrpSpPr>
            <p:cNvPr id="43022" name="Group 47"/>
            <p:cNvGrpSpPr>
              <a:grpSpLocks/>
            </p:cNvGrpSpPr>
            <p:nvPr/>
          </p:nvGrpSpPr>
          <p:grpSpPr bwMode="auto">
            <a:xfrm>
              <a:off x="1494" y="3537"/>
              <a:ext cx="706" cy="491"/>
              <a:chOff x="1762" y="2595"/>
              <a:chExt cx="706" cy="491"/>
            </a:xfrm>
          </p:grpSpPr>
          <p:sp>
            <p:nvSpPr>
              <p:cNvPr id="43025" name="Oval 48"/>
              <p:cNvSpPr>
                <a:spLocks noChangeArrowheads="1"/>
              </p:cNvSpPr>
              <p:nvPr/>
            </p:nvSpPr>
            <p:spPr bwMode="auto">
              <a:xfrm>
                <a:off x="1762" y="2595"/>
                <a:ext cx="706" cy="301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26" name="Rectangle 49"/>
              <p:cNvSpPr>
                <a:spLocks noChangeArrowheads="1"/>
              </p:cNvSpPr>
              <p:nvPr/>
            </p:nvSpPr>
            <p:spPr bwMode="auto">
              <a:xfrm>
                <a:off x="1813" y="2913"/>
                <a:ext cx="51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Cancel</a:t>
                </a:r>
                <a:endParaRPr lang="en-US" altLang="en-US" sz="1800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023" name="Line 50"/>
            <p:cNvSpPr>
              <a:spLocks noChangeShapeType="1"/>
            </p:cNvSpPr>
            <p:nvPr/>
          </p:nvSpPr>
          <p:spPr bwMode="auto">
            <a:xfrm flipH="1">
              <a:off x="1695" y="3238"/>
              <a:ext cx="85" cy="28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4" name="Text Box 51"/>
            <p:cNvSpPr txBox="1">
              <a:spLocks noChangeArrowheads="1"/>
            </p:cNvSpPr>
            <p:nvPr/>
          </p:nvSpPr>
          <p:spPr bwMode="auto">
            <a:xfrm>
              <a:off x="1757" y="3281"/>
              <a:ext cx="96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Courier" charset="0"/>
                </a:rPr>
                <a:t>&lt;&lt;extends&gt;&gt;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Class diagrams describes the static structure of the system in terms of</a:t>
            </a:r>
          </a:p>
          <a:p>
            <a:pPr lvl="1" algn="just"/>
            <a:r>
              <a:rPr lang="en-US" dirty="0" smtClean="0"/>
              <a:t>Objects and their attributes</a:t>
            </a:r>
          </a:p>
          <a:p>
            <a:pPr lvl="1" algn="just"/>
            <a:r>
              <a:rPr lang="en-US" dirty="0" smtClean="0"/>
              <a:t> operations and relationships </a:t>
            </a:r>
          </a:p>
          <a:p>
            <a:pPr algn="just"/>
            <a:r>
              <a:rPr lang="en-US" dirty="0" smtClean="0"/>
              <a:t>Classes are abstractions that specify the common structure and behavior of a set of objects</a:t>
            </a:r>
          </a:p>
          <a:p>
            <a:pPr algn="just"/>
            <a:r>
              <a:rPr lang="en-US" dirty="0" smtClean="0"/>
              <a:t>Objects are instances of classes that are created, modified, and destroyed during the execution of the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smtClean="0"/>
              <a:t>Diagrams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/>
          <a:lstStyle/>
          <a:p>
            <a:r>
              <a:rPr lang="en-US" dirty="0"/>
              <a:t>Class diagrams are the backbone of almost every object-oriented method, including UML. They describe the static structure of a system (</a:t>
            </a:r>
            <a:r>
              <a:rPr lang="en-US" dirty="0" err="1"/>
              <a:t>Rumbaugh</a:t>
            </a:r>
            <a:r>
              <a:rPr lang="en-US" dirty="0"/>
              <a:t>, </a:t>
            </a:r>
            <a:r>
              <a:rPr lang="en-US" dirty="0" err="1"/>
              <a:t>Booch</a:t>
            </a:r>
            <a:r>
              <a:rPr lang="en-US" dirty="0"/>
              <a:t>, and Jacobson, 1999).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Diagrams (Cont.)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4267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981200"/>
            <a:ext cx="3200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Goal Of UML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provide a standard notation that can be used by all object-oriented models</a:t>
            </a:r>
          </a:p>
          <a:p>
            <a:r>
              <a:rPr lang="en-US" dirty="0" smtClean="0"/>
              <a:t>To select and integrate the best elements of predecessor notations such as use case diagrams from  OOSE and class diagrams from OMT</a:t>
            </a:r>
          </a:p>
          <a:p>
            <a:r>
              <a:rPr lang="en-US" dirty="0" smtClean="0"/>
              <a:t>UML includes new concepts that were not present in other major methods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8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UML first pass: Class diagrams</a:t>
            </a:r>
          </a:p>
        </p:txBody>
      </p:sp>
      <p:sp>
        <p:nvSpPr>
          <p:cNvPr id="82979" name="AutoShape 35"/>
          <p:cNvSpPr>
            <a:spLocks noChangeArrowheads="1"/>
          </p:cNvSpPr>
          <p:nvPr/>
        </p:nvSpPr>
        <p:spPr bwMode="auto">
          <a:xfrm>
            <a:off x="5461000" y="1866900"/>
            <a:ext cx="914400" cy="609600"/>
          </a:xfrm>
          <a:prstGeom prst="wedgeRoundRectCallout">
            <a:avLst>
              <a:gd name="adj1" fmla="val -130556"/>
              <a:gd name="adj2" fmla="val 10390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Class</a:t>
            </a:r>
          </a:p>
        </p:txBody>
      </p:sp>
      <p:sp>
        <p:nvSpPr>
          <p:cNvPr id="82980" name="AutoShape 36"/>
          <p:cNvSpPr>
            <a:spLocks noChangeArrowheads="1"/>
          </p:cNvSpPr>
          <p:nvPr/>
        </p:nvSpPr>
        <p:spPr bwMode="auto">
          <a:xfrm>
            <a:off x="1231900" y="1498600"/>
            <a:ext cx="1676400" cy="609600"/>
          </a:xfrm>
          <a:prstGeom prst="wedgeRoundRectCallout">
            <a:avLst>
              <a:gd name="adj1" fmla="val 66287"/>
              <a:gd name="adj2" fmla="val 30025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Association</a:t>
            </a:r>
          </a:p>
        </p:txBody>
      </p:sp>
      <p:sp>
        <p:nvSpPr>
          <p:cNvPr id="82981" name="AutoShape 37"/>
          <p:cNvSpPr>
            <a:spLocks noChangeArrowheads="1"/>
          </p:cNvSpPr>
          <p:nvPr/>
        </p:nvSpPr>
        <p:spPr bwMode="auto">
          <a:xfrm>
            <a:off x="231775" y="2605088"/>
            <a:ext cx="1574800" cy="609600"/>
          </a:xfrm>
          <a:prstGeom prst="wedgeRoundRectCallout">
            <a:avLst>
              <a:gd name="adj1" fmla="val -2519"/>
              <a:gd name="adj2" fmla="val 12291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Multiplicity</a:t>
            </a:r>
          </a:p>
        </p:txBody>
      </p:sp>
      <p:sp>
        <p:nvSpPr>
          <p:cNvPr id="51206" name="Text Box 41"/>
          <p:cNvSpPr txBox="1">
            <a:spLocks noChangeArrowheads="1"/>
          </p:cNvSpPr>
          <p:nvPr/>
        </p:nvSpPr>
        <p:spPr bwMode="auto">
          <a:xfrm>
            <a:off x="1009650" y="5643563"/>
            <a:ext cx="7332663" cy="457200"/>
          </a:xfrm>
          <a:prstGeom prst="rect">
            <a:avLst/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>
                <a:solidFill>
                  <a:schemeClr val="bg1"/>
                </a:solidFill>
              </a:rPr>
              <a:t>Class diagrams represent the structure of the system</a:t>
            </a:r>
          </a:p>
        </p:txBody>
      </p:sp>
      <p:sp>
        <p:nvSpPr>
          <p:cNvPr id="82997" name="Rectangle 53"/>
          <p:cNvSpPr>
            <a:spLocks noChangeArrowheads="1"/>
          </p:cNvSpPr>
          <p:nvPr/>
        </p:nvSpPr>
        <p:spPr bwMode="auto">
          <a:xfrm>
            <a:off x="1000125" y="3638550"/>
            <a:ext cx="152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2000" b="0">
                <a:solidFill>
                  <a:srgbClr val="000000"/>
                </a:solidFill>
                <a:latin typeface="Lucida Sans Typewriter" charset="0"/>
              </a:rPr>
              <a:t>2</a:t>
            </a:r>
            <a:endParaRPr lang="en-US" altLang="en-US" sz="2000" b="0">
              <a:solidFill>
                <a:schemeClr val="tx1"/>
              </a:solidFill>
              <a:latin typeface="Lucida Sans Typewriter" charset="0"/>
            </a:endParaRPr>
          </a:p>
        </p:txBody>
      </p:sp>
      <p:sp>
        <p:nvSpPr>
          <p:cNvPr id="82998" name="Freeform 54"/>
          <p:cNvSpPr>
            <a:spLocks/>
          </p:cNvSpPr>
          <p:nvPr/>
        </p:nvSpPr>
        <p:spPr bwMode="auto">
          <a:xfrm>
            <a:off x="1190625" y="3297238"/>
            <a:ext cx="2765425" cy="604837"/>
          </a:xfrm>
          <a:custGeom>
            <a:avLst/>
            <a:gdLst>
              <a:gd name="T0" fmla="*/ 0 w 1742"/>
              <a:gd name="T1" fmla="*/ 2147483647 h 337"/>
              <a:gd name="T2" fmla="*/ 0 w 1742"/>
              <a:gd name="T3" fmla="*/ 2147483647 h 337"/>
              <a:gd name="T4" fmla="*/ 2147483647 w 1742"/>
              <a:gd name="T5" fmla="*/ 2147483647 h 337"/>
              <a:gd name="T6" fmla="*/ 2147483647 w 1742"/>
              <a:gd name="T7" fmla="*/ 0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1742"/>
              <a:gd name="T13" fmla="*/ 0 h 337"/>
              <a:gd name="T14" fmla="*/ 1742 w 1742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42" h="337">
                <a:moveTo>
                  <a:pt x="0" y="337"/>
                </a:moveTo>
                <a:lnTo>
                  <a:pt x="0" y="197"/>
                </a:lnTo>
                <a:lnTo>
                  <a:pt x="1742" y="197"/>
                </a:lnTo>
                <a:lnTo>
                  <a:pt x="1742" y="0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96" name="Rectangle 52"/>
          <p:cNvSpPr>
            <a:spLocks noChangeArrowheads="1"/>
          </p:cNvSpPr>
          <p:nvPr/>
        </p:nvSpPr>
        <p:spPr bwMode="auto">
          <a:xfrm>
            <a:off x="3749675" y="3375025"/>
            <a:ext cx="152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2000" b="0">
                <a:solidFill>
                  <a:srgbClr val="000000"/>
                </a:solidFill>
                <a:latin typeface="Lucida Sans Typewriter" charset="0"/>
              </a:rPr>
              <a:t>1</a:t>
            </a:r>
            <a:endParaRPr lang="en-US" altLang="en-US" sz="2000" b="0">
              <a:solidFill>
                <a:schemeClr val="tx1"/>
              </a:solidFill>
              <a:latin typeface="Lucida Sans Typewriter" charset="0"/>
            </a:endParaRPr>
          </a:p>
        </p:txBody>
      </p:sp>
      <p:grpSp>
        <p:nvGrpSpPr>
          <p:cNvPr id="2" name="Group 80"/>
          <p:cNvGrpSpPr>
            <a:grpSpLocks/>
          </p:cNvGrpSpPr>
          <p:nvPr/>
        </p:nvGrpSpPr>
        <p:grpSpPr bwMode="auto">
          <a:xfrm>
            <a:off x="3089275" y="3279775"/>
            <a:ext cx="5057775" cy="733425"/>
            <a:chOff x="1946" y="2066"/>
            <a:chExt cx="3186" cy="462"/>
          </a:xfrm>
        </p:grpSpPr>
        <p:sp>
          <p:nvSpPr>
            <p:cNvPr id="51227" name="Freeform 51"/>
            <p:cNvSpPr>
              <a:spLocks/>
            </p:cNvSpPr>
            <p:nvPr/>
          </p:nvSpPr>
          <p:spPr bwMode="auto">
            <a:xfrm>
              <a:off x="2113" y="2069"/>
              <a:ext cx="646" cy="436"/>
            </a:xfrm>
            <a:custGeom>
              <a:avLst/>
              <a:gdLst>
                <a:gd name="T0" fmla="*/ 0 w 646"/>
                <a:gd name="T1" fmla="*/ 12399 h 337"/>
                <a:gd name="T2" fmla="*/ 0 w 646"/>
                <a:gd name="T3" fmla="*/ 9301 h 337"/>
                <a:gd name="T4" fmla="*/ 646 w 646"/>
                <a:gd name="T5" fmla="*/ 9301 h 337"/>
                <a:gd name="T6" fmla="*/ 646 w 646"/>
                <a:gd name="T7" fmla="*/ 0 h 3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6"/>
                <a:gd name="T13" fmla="*/ 0 h 337"/>
                <a:gd name="T14" fmla="*/ 646 w 646"/>
                <a:gd name="T15" fmla="*/ 337 h 3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6" h="337">
                  <a:moveTo>
                    <a:pt x="0" y="337"/>
                  </a:moveTo>
                  <a:lnTo>
                    <a:pt x="0" y="253"/>
                  </a:lnTo>
                  <a:lnTo>
                    <a:pt x="646" y="253"/>
                  </a:lnTo>
                  <a:lnTo>
                    <a:pt x="646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Rectangle 55"/>
            <p:cNvSpPr>
              <a:spLocks noChangeArrowheads="1"/>
            </p:cNvSpPr>
            <p:nvPr/>
          </p:nvSpPr>
          <p:spPr bwMode="auto">
            <a:xfrm>
              <a:off x="2632" y="2126"/>
              <a:ext cx="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2000" b="0">
                  <a:solidFill>
                    <a:srgbClr val="000000"/>
                  </a:solidFill>
                  <a:latin typeface="Lucida Sans Typewriter" charset="0"/>
                </a:rPr>
                <a:t>1</a:t>
              </a:r>
              <a:endParaRPr lang="en-US" altLang="en-US" sz="2000" b="0">
                <a:solidFill>
                  <a:schemeClr val="tx1"/>
                </a:solidFill>
                <a:latin typeface="Lucida Sans Typewriter" charset="0"/>
              </a:endParaRPr>
            </a:p>
          </p:txBody>
        </p:sp>
        <p:sp>
          <p:nvSpPr>
            <p:cNvPr id="51229" name="Rectangle 56"/>
            <p:cNvSpPr>
              <a:spLocks noChangeArrowheads="1"/>
            </p:cNvSpPr>
            <p:nvPr/>
          </p:nvSpPr>
          <p:spPr bwMode="auto">
            <a:xfrm>
              <a:off x="1946" y="2336"/>
              <a:ext cx="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2000" b="0">
                  <a:solidFill>
                    <a:srgbClr val="000000"/>
                  </a:solidFill>
                  <a:latin typeface="Lucida Sans Typewriter" charset="0"/>
                </a:rPr>
                <a:t>1</a:t>
              </a:r>
              <a:endParaRPr lang="en-US" altLang="en-US" sz="2000" b="0">
                <a:solidFill>
                  <a:schemeClr val="tx1"/>
                </a:solidFill>
                <a:latin typeface="Lucida Sans Typewriter" charset="0"/>
              </a:endParaRPr>
            </a:p>
          </p:txBody>
        </p:sp>
        <p:sp>
          <p:nvSpPr>
            <p:cNvPr id="51230" name="Freeform 57"/>
            <p:cNvSpPr>
              <a:spLocks/>
            </p:cNvSpPr>
            <p:nvPr/>
          </p:nvSpPr>
          <p:spPr bwMode="auto">
            <a:xfrm>
              <a:off x="2934" y="2069"/>
              <a:ext cx="668" cy="454"/>
            </a:xfrm>
            <a:custGeom>
              <a:avLst/>
              <a:gdLst>
                <a:gd name="T0" fmla="*/ 1034 w 646"/>
                <a:gd name="T1" fmla="*/ 37946 h 323"/>
                <a:gd name="T2" fmla="*/ 1034 w 646"/>
                <a:gd name="T3" fmla="*/ 29741 h 323"/>
                <a:gd name="T4" fmla="*/ 0 w 646"/>
                <a:gd name="T5" fmla="*/ 29741 h 323"/>
                <a:gd name="T6" fmla="*/ 0 w 646"/>
                <a:gd name="T7" fmla="*/ 0 h 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6"/>
                <a:gd name="T13" fmla="*/ 0 h 323"/>
                <a:gd name="T14" fmla="*/ 646 w 646"/>
                <a:gd name="T15" fmla="*/ 323 h 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6" h="323">
                  <a:moveTo>
                    <a:pt x="646" y="323"/>
                  </a:moveTo>
                  <a:lnTo>
                    <a:pt x="646" y="253"/>
                  </a:lnTo>
                  <a:lnTo>
                    <a:pt x="0" y="253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1" name="Rectangle 58"/>
            <p:cNvSpPr>
              <a:spLocks noChangeArrowheads="1"/>
            </p:cNvSpPr>
            <p:nvPr/>
          </p:nvSpPr>
          <p:spPr bwMode="auto">
            <a:xfrm>
              <a:off x="3271" y="2126"/>
              <a:ext cx="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2000" b="0">
                  <a:solidFill>
                    <a:srgbClr val="000000"/>
                  </a:solidFill>
                  <a:latin typeface="Lucida Sans Typewriter" charset="0"/>
                </a:rPr>
                <a:t>1</a:t>
              </a:r>
              <a:endParaRPr lang="en-US" altLang="en-US" sz="2000" b="0">
                <a:solidFill>
                  <a:schemeClr val="tx1"/>
                </a:solidFill>
                <a:latin typeface="Lucida Sans Typewriter" charset="0"/>
              </a:endParaRPr>
            </a:p>
          </p:txBody>
        </p:sp>
        <p:sp>
          <p:nvSpPr>
            <p:cNvPr id="51232" name="Rectangle 59"/>
            <p:cNvSpPr>
              <a:spLocks noChangeArrowheads="1"/>
            </p:cNvSpPr>
            <p:nvPr/>
          </p:nvSpPr>
          <p:spPr bwMode="auto">
            <a:xfrm>
              <a:off x="5036" y="2325"/>
              <a:ext cx="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2000" b="0">
                  <a:solidFill>
                    <a:srgbClr val="000000"/>
                  </a:solidFill>
                  <a:latin typeface="Lucida Sans Typewriter" charset="0"/>
                </a:rPr>
                <a:t>1</a:t>
              </a:r>
              <a:endParaRPr lang="en-US" altLang="en-US" sz="2000" b="0">
                <a:solidFill>
                  <a:schemeClr val="tx1"/>
                </a:solidFill>
                <a:latin typeface="Lucida Sans Typewriter" charset="0"/>
              </a:endParaRPr>
            </a:p>
          </p:txBody>
        </p:sp>
        <p:sp>
          <p:nvSpPr>
            <p:cNvPr id="51233" name="Freeform 60"/>
            <p:cNvSpPr>
              <a:spLocks/>
            </p:cNvSpPr>
            <p:nvPr/>
          </p:nvSpPr>
          <p:spPr bwMode="auto">
            <a:xfrm>
              <a:off x="3237" y="2066"/>
              <a:ext cx="1764" cy="447"/>
            </a:xfrm>
            <a:custGeom>
              <a:avLst/>
              <a:gdLst>
                <a:gd name="T0" fmla="*/ 2077 w 1742"/>
                <a:gd name="T1" fmla="*/ 17600 h 337"/>
                <a:gd name="T2" fmla="*/ 2077 w 1742"/>
                <a:gd name="T3" fmla="*/ 10273 h 337"/>
                <a:gd name="T4" fmla="*/ 0 w 1742"/>
                <a:gd name="T5" fmla="*/ 10273 h 337"/>
                <a:gd name="T6" fmla="*/ 0 w 1742"/>
                <a:gd name="T7" fmla="*/ 0 h 3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42"/>
                <a:gd name="T13" fmla="*/ 0 h 337"/>
                <a:gd name="T14" fmla="*/ 1742 w 1742"/>
                <a:gd name="T15" fmla="*/ 337 h 3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42" h="337">
                  <a:moveTo>
                    <a:pt x="1742" y="337"/>
                  </a:moveTo>
                  <a:lnTo>
                    <a:pt x="1742" y="197"/>
                  </a:lnTo>
                  <a:lnTo>
                    <a:pt x="0" y="197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Rectangle 61"/>
            <p:cNvSpPr>
              <a:spLocks noChangeArrowheads="1"/>
            </p:cNvSpPr>
            <p:nvPr/>
          </p:nvSpPr>
          <p:spPr bwMode="auto">
            <a:xfrm>
              <a:off x="3002" y="2126"/>
              <a:ext cx="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2000" b="0">
                  <a:solidFill>
                    <a:srgbClr val="000000"/>
                  </a:solidFill>
                  <a:latin typeface="Lucida Sans Typewriter" charset="0"/>
                </a:rPr>
                <a:t>1</a:t>
              </a:r>
              <a:endParaRPr lang="en-US" altLang="en-US" sz="2000" b="0">
                <a:solidFill>
                  <a:schemeClr val="tx1"/>
                </a:solidFill>
                <a:latin typeface="Lucida Sans Typewriter" charset="0"/>
              </a:endParaRPr>
            </a:p>
          </p:txBody>
        </p:sp>
        <p:sp>
          <p:nvSpPr>
            <p:cNvPr id="51235" name="Rectangle 62"/>
            <p:cNvSpPr>
              <a:spLocks noChangeArrowheads="1"/>
            </p:cNvSpPr>
            <p:nvPr/>
          </p:nvSpPr>
          <p:spPr bwMode="auto">
            <a:xfrm>
              <a:off x="3665" y="2325"/>
              <a:ext cx="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2000" b="0">
                  <a:solidFill>
                    <a:srgbClr val="000000"/>
                  </a:solidFill>
                  <a:latin typeface="Lucida Sans Typewriter" charset="0"/>
                </a:rPr>
                <a:t>2</a:t>
              </a:r>
              <a:endParaRPr lang="en-US" altLang="en-US" sz="2000" b="0">
                <a:solidFill>
                  <a:schemeClr val="tx1"/>
                </a:solidFill>
                <a:latin typeface="Lucida Sans Typewriter" charset="0"/>
              </a:endParaRPr>
            </a:p>
          </p:txBody>
        </p:sp>
      </p:grpSp>
      <p:grpSp>
        <p:nvGrpSpPr>
          <p:cNvPr id="3" name="Group 63"/>
          <p:cNvGrpSpPr>
            <a:grpSpLocks/>
          </p:cNvGrpSpPr>
          <p:nvPr/>
        </p:nvGrpSpPr>
        <p:grpSpPr bwMode="auto">
          <a:xfrm>
            <a:off x="3530600" y="2860675"/>
            <a:ext cx="1997075" cy="458788"/>
            <a:chOff x="2366" y="1725"/>
            <a:chExt cx="1053" cy="267"/>
          </a:xfrm>
        </p:grpSpPr>
        <p:sp>
          <p:nvSpPr>
            <p:cNvPr id="51225" name="Rectangle 64"/>
            <p:cNvSpPr>
              <a:spLocks noChangeArrowheads="1"/>
            </p:cNvSpPr>
            <p:nvPr/>
          </p:nvSpPr>
          <p:spPr bwMode="auto">
            <a:xfrm>
              <a:off x="2366" y="1725"/>
              <a:ext cx="1053" cy="2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26" name="Rectangle 65"/>
            <p:cNvSpPr>
              <a:spLocks noChangeArrowheads="1"/>
            </p:cNvSpPr>
            <p:nvPr/>
          </p:nvSpPr>
          <p:spPr bwMode="auto">
            <a:xfrm>
              <a:off x="2469" y="1782"/>
              <a:ext cx="887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2000" b="0">
                  <a:solidFill>
                    <a:srgbClr val="000000"/>
                  </a:solidFill>
                  <a:latin typeface="Lucida Sans Typewriter" charset="0"/>
                </a:rPr>
                <a:t>SimpleWatch</a:t>
              </a:r>
              <a:endParaRPr lang="en-US" altLang="en-US" sz="2000" b="0">
                <a:solidFill>
                  <a:schemeClr val="tx1"/>
                </a:solidFill>
                <a:latin typeface="Lucida Sans Typewriter" charset="0"/>
              </a:endParaRPr>
            </a:p>
          </p:txBody>
        </p:sp>
      </p:grp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2547938" y="3994150"/>
            <a:ext cx="6203950" cy="401638"/>
            <a:chOff x="1605" y="2516"/>
            <a:chExt cx="3908" cy="253"/>
          </a:xfrm>
        </p:grpSpPr>
        <p:grpSp>
          <p:nvGrpSpPr>
            <p:cNvPr id="51216" name="Group 66"/>
            <p:cNvGrpSpPr>
              <a:grpSpLocks/>
            </p:cNvGrpSpPr>
            <p:nvPr/>
          </p:nvGrpSpPr>
          <p:grpSpPr bwMode="auto">
            <a:xfrm>
              <a:off x="1605" y="2516"/>
              <a:ext cx="1054" cy="253"/>
              <a:chOff x="1649" y="2329"/>
              <a:chExt cx="1054" cy="253"/>
            </a:xfrm>
          </p:grpSpPr>
          <p:sp>
            <p:nvSpPr>
              <p:cNvPr id="51223" name="Rectangle 67"/>
              <p:cNvSpPr>
                <a:spLocks noChangeArrowheads="1"/>
              </p:cNvSpPr>
              <p:nvPr/>
            </p:nvSpPr>
            <p:spPr bwMode="auto">
              <a:xfrm>
                <a:off x="1649" y="2329"/>
                <a:ext cx="1054" cy="25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224" name="Rectangle 68"/>
              <p:cNvSpPr>
                <a:spLocks noChangeArrowheads="1"/>
              </p:cNvSpPr>
              <p:nvPr/>
            </p:nvSpPr>
            <p:spPr bwMode="auto">
              <a:xfrm>
                <a:off x="1907" y="2379"/>
                <a:ext cx="67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2000" b="0">
                    <a:solidFill>
                      <a:srgbClr val="000000"/>
                    </a:solidFill>
                    <a:latin typeface="Lucida Sans Typewriter" charset="0"/>
                  </a:rPr>
                  <a:t>Display</a:t>
                </a:r>
                <a:endParaRPr lang="en-US" altLang="en-US" sz="2000" b="0">
                  <a:solidFill>
                    <a:schemeClr val="tx1"/>
                  </a:solidFill>
                  <a:latin typeface="Lucida Sans Typewriter" charset="0"/>
                </a:endParaRPr>
              </a:p>
            </p:txBody>
          </p:sp>
        </p:grpSp>
        <p:grpSp>
          <p:nvGrpSpPr>
            <p:cNvPr id="51217" name="Group 69"/>
            <p:cNvGrpSpPr>
              <a:grpSpLocks/>
            </p:cNvGrpSpPr>
            <p:nvPr/>
          </p:nvGrpSpPr>
          <p:grpSpPr bwMode="auto">
            <a:xfrm>
              <a:off x="3054" y="2516"/>
              <a:ext cx="1054" cy="253"/>
              <a:chOff x="3054" y="2329"/>
              <a:chExt cx="1054" cy="253"/>
            </a:xfrm>
          </p:grpSpPr>
          <p:sp>
            <p:nvSpPr>
              <p:cNvPr id="51221" name="Rectangle 70"/>
              <p:cNvSpPr>
                <a:spLocks noChangeArrowheads="1"/>
              </p:cNvSpPr>
              <p:nvPr/>
            </p:nvSpPr>
            <p:spPr bwMode="auto">
              <a:xfrm>
                <a:off x="3054" y="2329"/>
                <a:ext cx="1054" cy="25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222" name="Rectangle 71"/>
              <p:cNvSpPr>
                <a:spLocks noChangeArrowheads="1"/>
              </p:cNvSpPr>
              <p:nvPr/>
            </p:nvSpPr>
            <p:spPr bwMode="auto">
              <a:xfrm>
                <a:off x="3312" y="2379"/>
                <a:ext cx="67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2000" b="0">
                    <a:solidFill>
                      <a:srgbClr val="000000"/>
                    </a:solidFill>
                    <a:latin typeface="Lucida Sans Typewriter" charset="0"/>
                  </a:rPr>
                  <a:t>Battery</a:t>
                </a:r>
                <a:endParaRPr lang="en-US" altLang="en-US" sz="2000" b="0">
                  <a:solidFill>
                    <a:schemeClr val="tx1"/>
                  </a:solidFill>
                  <a:latin typeface="Lucida Sans Typewriter" charset="0"/>
                </a:endParaRPr>
              </a:p>
            </p:txBody>
          </p:sp>
        </p:grpSp>
        <p:grpSp>
          <p:nvGrpSpPr>
            <p:cNvPr id="51218" name="Group 72"/>
            <p:cNvGrpSpPr>
              <a:grpSpLocks/>
            </p:cNvGrpSpPr>
            <p:nvPr/>
          </p:nvGrpSpPr>
          <p:grpSpPr bwMode="auto">
            <a:xfrm>
              <a:off x="4445" y="2516"/>
              <a:ext cx="1068" cy="253"/>
              <a:chOff x="4445" y="2329"/>
              <a:chExt cx="1068" cy="253"/>
            </a:xfrm>
          </p:grpSpPr>
          <p:sp>
            <p:nvSpPr>
              <p:cNvPr id="51219" name="Rectangle 73"/>
              <p:cNvSpPr>
                <a:spLocks noChangeArrowheads="1"/>
              </p:cNvSpPr>
              <p:nvPr/>
            </p:nvSpPr>
            <p:spPr bwMode="auto">
              <a:xfrm>
                <a:off x="4445" y="2329"/>
                <a:ext cx="1068" cy="25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220" name="Rectangle 74"/>
              <p:cNvSpPr>
                <a:spLocks noChangeArrowheads="1"/>
              </p:cNvSpPr>
              <p:nvPr/>
            </p:nvSpPr>
            <p:spPr bwMode="auto">
              <a:xfrm>
                <a:off x="4825" y="2379"/>
                <a:ext cx="38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2000" b="0">
                    <a:solidFill>
                      <a:srgbClr val="000000"/>
                    </a:solidFill>
                    <a:latin typeface="Lucida Sans Typewriter" charset="0"/>
                  </a:rPr>
                  <a:t>Time</a:t>
                </a:r>
                <a:endParaRPr lang="en-US" altLang="en-US" sz="2000" b="0">
                  <a:solidFill>
                    <a:schemeClr val="tx1"/>
                  </a:solidFill>
                  <a:latin typeface="Lucida Sans Typewriter" charset="0"/>
                </a:endParaRPr>
              </a:p>
            </p:txBody>
          </p:sp>
        </p:grpSp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334963" y="3959225"/>
            <a:ext cx="1827212" cy="436563"/>
            <a:chOff x="244" y="2329"/>
            <a:chExt cx="1068" cy="253"/>
          </a:xfrm>
        </p:grpSpPr>
        <p:sp>
          <p:nvSpPr>
            <p:cNvPr id="51214" name="Rectangle 76"/>
            <p:cNvSpPr>
              <a:spLocks noChangeArrowheads="1"/>
            </p:cNvSpPr>
            <p:nvPr/>
          </p:nvSpPr>
          <p:spPr bwMode="auto">
            <a:xfrm>
              <a:off x="244" y="2329"/>
              <a:ext cx="1068" cy="25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15" name="Rectangle 77"/>
            <p:cNvSpPr>
              <a:spLocks noChangeArrowheads="1"/>
            </p:cNvSpPr>
            <p:nvPr/>
          </p:nvSpPr>
          <p:spPr bwMode="auto">
            <a:xfrm>
              <a:off x="393" y="2379"/>
              <a:ext cx="895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2000" b="0">
                  <a:solidFill>
                    <a:srgbClr val="000000"/>
                  </a:solidFill>
                  <a:latin typeface="Lucida Sans Typewriter" charset="0"/>
                </a:rPr>
                <a:t>PushButton</a:t>
              </a:r>
              <a:endParaRPr lang="en-US" altLang="en-US" sz="2000" b="0">
                <a:solidFill>
                  <a:schemeClr val="tx1"/>
                </a:solidFill>
                <a:latin typeface="Lucida Sans Typewriter" charset="0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1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79" grpId="0" animBg="1" autoUpdateAnimBg="0"/>
      <p:bldP spid="82980" grpId="0" animBg="1" autoUpdateAnimBg="0"/>
      <p:bldP spid="82981" grpId="0" animBg="1" autoUpdateAnimBg="0"/>
      <p:bldP spid="82997" grpId="0" build="p" autoUpdateAnimBg="0"/>
      <p:bldP spid="82998" grpId="0" animBg="1"/>
      <p:bldP spid="82996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ea typeface="ＭＳ Ｐゴシック" charset="-128"/>
              </a:rPr>
              <a:t>UML first pass: Class diagrams</a:t>
            </a:r>
          </a:p>
        </p:txBody>
      </p:sp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3795713" y="3165475"/>
            <a:ext cx="1365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1800">
                <a:solidFill>
                  <a:srgbClr val="000000"/>
                </a:solidFill>
                <a:latin typeface="Courier" charset="0"/>
              </a:rPr>
              <a:t>1</a:t>
            </a: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1123950" y="3429000"/>
            <a:ext cx="1365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1800">
                <a:solidFill>
                  <a:srgbClr val="000000"/>
                </a:solidFill>
                <a:latin typeface="Courier" charset="0"/>
              </a:rPr>
              <a:t>2</a:t>
            </a: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52229" name="Rectangle 6"/>
          <p:cNvSpPr>
            <a:spLocks noChangeArrowheads="1"/>
          </p:cNvSpPr>
          <p:nvPr/>
        </p:nvSpPr>
        <p:spPr bwMode="auto">
          <a:xfrm>
            <a:off x="523875" y="3662363"/>
            <a:ext cx="1539875" cy="31750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730250" y="4187825"/>
            <a:ext cx="12350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>
              <a:lnSpc>
                <a:spcPct val="10000"/>
              </a:lnSpc>
            </a:pPr>
            <a:endParaRPr lang="en-US" altLang="en-US" sz="1800">
              <a:solidFill>
                <a:srgbClr val="000000"/>
              </a:solidFill>
              <a:latin typeface="Courier" charset="0"/>
            </a:endParaRPr>
          </a:p>
          <a:p>
            <a:pPr algn="l"/>
            <a:r>
              <a:rPr lang="en-US" altLang="en-US" sz="1800">
                <a:solidFill>
                  <a:srgbClr val="000000"/>
                </a:solidFill>
                <a:latin typeface="Courier" charset="0"/>
              </a:rPr>
              <a:t>push()</a:t>
            </a:r>
            <a:br>
              <a:rPr lang="en-US" altLang="en-US" sz="1800">
                <a:solidFill>
                  <a:srgbClr val="000000"/>
                </a:solidFill>
                <a:latin typeface="Courier" charset="0"/>
              </a:rPr>
            </a:br>
            <a:r>
              <a:rPr lang="en-US" altLang="en-US" sz="1800">
                <a:solidFill>
                  <a:srgbClr val="000000"/>
                </a:solidFill>
                <a:latin typeface="Courier" charset="0"/>
              </a:rPr>
              <a:t>release()</a:t>
            </a: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52231" name="Freeform 8"/>
          <p:cNvSpPr>
            <a:spLocks/>
          </p:cNvSpPr>
          <p:nvPr/>
        </p:nvSpPr>
        <p:spPr bwMode="auto">
          <a:xfrm>
            <a:off x="1368425" y="3113088"/>
            <a:ext cx="2568575" cy="496887"/>
          </a:xfrm>
          <a:custGeom>
            <a:avLst/>
            <a:gdLst>
              <a:gd name="T0" fmla="*/ 0 w 1618"/>
              <a:gd name="T1" fmla="*/ 2147483647 h 313"/>
              <a:gd name="T2" fmla="*/ 0 w 1618"/>
              <a:gd name="T3" fmla="*/ 2147483647 h 313"/>
              <a:gd name="T4" fmla="*/ 2147483647 w 1618"/>
              <a:gd name="T5" fmla="*/ 2147483647 h 313"/>
              <a:gd name="T6" fmla="*/ 2147483647 w 1618"/>
              <a:gd name="T7" fmla="*/ 0 h 313"/>
              <a:gd name="T8" fmla="*/ 0 60000 65536"/>
              <a:gd name="T9" fmla="*/ 0 60000 65536"/>
              <a:gd name="T10" fmla="*/ 0 60000 65536"/>
              <a:gd name="T11" fmla="*/ 0 60000 65536"/>
              <a:gd name="T12" fmla="*/ 0 w 1618"/>
              <a:gd name="T13" fmla="*/ 0 h 313"/>
              <a:gd name="T14" fmla="*/ 1618 w 1618"/>
              <a:gd name="T15" fmla="*/ 313 h 3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8" h="313">
                <a:moveTo>
                  <a:pt x="0" y="313"/>
                </a:moveTo>
                <a:lnTo>
                  <a:pt x="0" y="188"/>
                </a:lnTo>
                <a:lnTo>
                  <a:pt x="1618" y="188"/>
                </a:lnTo>
                <a:lnTo>
                  <a:pt x="1618" y="0"/>
                </a:lnTo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2" name="Rectangle 9"/>
          <p:cNvSpPr>
            <a:spLocks noChangeArrowheads="1"/>
          </p:cNvSpPr>
          <p:nvPr/>
        </p:nvSpPr>
        <p:spPr bwMode="auto">
          <a:xfrm>
            <a:off x="528638" y="3981450"/>
            <a:ext cx="1533525" cy="21907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52233" name="Rectangle 10"/>
          <p:cNvSpPr>
            <a:spLocks noChangeArrowheads="1"/>
          </p:cNvSpPr>
          <p:nvPr/>
        </p:nvSpPr>
        <p:spPr bwMode="auto">
          <a:xfrm>
            <a:off x="523875" y="4200525"/>
            <a:ext cx="1541463" cy="62230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grpSp>
        <p:nvGrpSpPr>
          <p:cNvPr id="52234" name="Group 11"/>
          <p:cNvGrpSpPr>
            <a:grpSpLocks/>
          </p:cNvGrpSpPr>
          <p:nvPr/>
        </p:nvGrpSpPr>
        <p:grpSpPr bwMode="auto">
          <a:xfrm>
            <a:off x="2217738" y="3130550"/>
            <a:ext cx="2282825" cy="2930525"/>
            <a:chOff x="1694" y="1972"/>
            <a:chExt cx="1036" cy="1280"/>
          </a:xfrm>
        </p:grpSpPr>
        <p:sp>
          <p:nvSpPr>
            <p:cNvPr id="52260" name="Freeform 12"/>
            <p:cNvSpPr>
              <a:spLocks/>
            </p:cNvSpPr>
            <p:nvPr/>
          </p:nvSpPr>
          <p:spPr bwMode="auto">
            <a:xfrm>
              <a:off x="2135" y="1972"/>
              <a:ext cx="595" cy="313"/>
            </a:xfrm>
            <a:custGeom>
              <a:avLst/>
              <a:gdLst>
                <a:gd name="T0" fmla="*/ 0 w 595"/>
                <a:gd name="T1" fmla="*/ 313 h 313"/>
                <a:gd name="T2" fmla="*/ 0 w 595"/>
                <a:gd name="T3" fmla="*/ 240 h 313"/>
                <a:gd name="T4" fmla="*/ 595 w 595"/>
                <a:gd name="T5" fmla="*/ 240 h 313"/>
                <a:gd name="T6" fmla="*/ 595 w 595"/>
                <a:gd name="T7" fmla="*/ 0 h 3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5"/>
                <a:gd name="T13" fmla="*/ 0 h 313"/>
                <a:gd name="T14" fmla="*/ 595 w 595"/>
                <a:gd name="T15" fmla="*/ 313 h 3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5" h="313">
                  <a:moveTo>
                    <a:pt x="0" y="313"/>
                  </a:moveTo>
                  <a:lnTo>
                    <a:pt x="0" y="240"/>
                  </a:lnTo>
                  <a:lnTo>
                    <a:pt x="595" y="240"/>
                  </a:lnTo>
                  <a:lnTo>
                    <a:pt x="595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61" name="Rectangle 13"/>
            <p:cNvSpPr>
              <a:spLocks noChangeArrowheads="1"/>
            </p:cNvSpPr>
            <p:nvPr/>
          </p:nvSpPr>
          <p:spPr bwMode="auto">
            <a:xfrm>
              <a:off x="2662" y="1994"/>
              <a:ext cx="62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1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2262" name="Rectangle 14"/>
            <p:cNvSpPr>
              <a:spLocks noChangeArrowheads="1"/>
            </p:cNvSpPr>
            <p:nvPr/>
          </p:nvSpPr>
          <p:spPr bwMode="auto">
            <a:xfrm>
              <a:off x="2025" y="2182"/>
              <a:ext cx="62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1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  <p:grpSp>
          <p:nvGrpSpPr>
            <p:cNvPr id="52263" name="Group 15"/>
            <p:cNvGrpSpPr>
              <a:grpSpLocks/>
            </p:cNvGrpSpPr>
            <p:nvPr/>
          </p:nvGrpSpPr>
          <p:grpSpPr bwMode="auto">
            <a:xfrm>
              <a:off x="1694" y="2285"/>
              <a:ext cx="1008" cy="967"/>
              <a:chOff x="1694" y="2285"/>
              <a:chExt cx="1008" cy="967"/>
            </a:xfrm>
          </p:grpSpPr>
          <p:sp>
            <p:nvSpPr>
              <p:cNvPr id="52264" name="Text Box 16"/>
              <p:cNvSpPr txBox="1">
                <a:spLocks noChangeArrowheads="1"/>
              </p:cNvSpPr>
              <p:nvPr/>
            </p:nvSpPr>
            <p:spPr bwMode="auto">
              <a:xfrm>
                <a:off x="1718" y="2457"/>
                <a:ext cx="984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blinkIdx</a:t>
                </a: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blinkSeconds()</a:t>
                </a: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blinkMinutes()</a:t>
                </a: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blinkHours()</a:t>
                </a: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stopBlinking()</a:t>
                </a: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referesh()</a:t>
                </a:r>
                <a:endParaRPr lang="en-US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65" name="Rectangle 17"/>
              <p:cNvSpPr>
                <a:spLocks noChangeArrowheads="1"/>
              </p:cNvSpPr>
              <p:nvPr/>
            </p:nvSpPr>
            <p:spPr bwMode="auto">
              <a:xfrm>
                <a:off x="1697" y="2285"/>
                <a:ext cx="989" cy="201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266" name="Rectangle 18"/>
              <p:cNvSpPr>
                <a:spLocks noChangeArrowheads="1"/>
              </p:cNvSpPr>
              <p:nvPr/>
            </p:nvSpPr>
            <p:spPr bwMode="auto">
              <a:xfrm>
                <a:off x="1876" y="2352"/>
                <a:ext cx="623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LCDDisplay</a:t>
                </a:r>
              </a:p>
            </p:txBody>
          </p:sp>
          <p:sp>
            <p:nvSpPr>
              <p:cNvPr id="52267" name="Rectangle 19"/>
              <p:cNvSpPr>
                <a:spLocks noChangeArrowheads="1"/>
              </p:cNvSpPr>
              <p:nvPr/>
            </p:nvSpPr>
            <p:spPr bwMode="auto">
              <a:xfrm>
                <a:off x="1694" y="2488"/>
                <a:ext cx="992" cy="115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2268" name="Rectangle 20"/>
              <p:cNvSpPr>
                <a:spLocks noChangeArrowheads="1"/>
              </p:cNvSpPr>
              <p:nvPr/>
            </p:nvSpPr>
            <p:spPr bwMode="auto">
              <a:xfrm>
                <a:off x="1696" y="2596"/>
                <a:ext cx="992" cy="656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52235" name="Group 21"/>
          <p:cNvGrpSpPr>
            <a:grpSpLocks/>
          </p:cNvGrpSpPr>
          <p:nvPr/>
        </p:nvGrpSpPr>
        <p:grpSpPr bwMode="auto">
          <a:xfrm>
            <a:off x="4632325" y="3130550"/>
            <a:ext cx="1982788" cy="1397000"/>
            <a:chOff x="2918" y="1972"/>
            <a:chExt cx="1077" cy="627"/>
          </a:xfrm>
        </p:grpSpPr>
        <p:sp>
          <p:nvSpPr>
            <p:cNvPr id="52254" name="Rectangle 22"/>
            <p:cNvSpPr>
              <a:spLocks noChangeArrowheads="1"/>
            </p:cNvSpPr>
            <p:nvPr/>
          </p:nvSpPr>
          <p:spPr bwMode="auto">
            <a:xfrm>
              <a:off x="3002" y="2285"/>
              <a:ext cx="993" cy="18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55" name="Rectangle 23"/>
            <p:cNvSpPr>
              <a:spLocks noChangeArrowheads="1"/>
            </p:cNvSpPr>
            <p:nvPr/>
          </p:nvSpPr>
          <p:spPr bwMode="auto">
            <a:xfrm>
              <a:off x="3271" y="2352"/>
              <a:ext cx="52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Battery</a:t>
              </a:r>
            </a:p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Load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2256" name="Freeform 24"/>
            <p:cNvSpPr>
              <a:spLocks/>
            </p:cNvSpPr>
            <p:nvPr/>
          </p:nvSpPr>
          <p:spPr bwMode="auto">
            <a:xfrm>
              <a:off x="2918" y="1972"/>
              <a:ext cx="595" cy="302"/>
            </a:xfrm>
            <a:custGeom>
              <a:avLst/>
              <a:gdLst>
                <a:gd name="T0" fmla="*/ 595 w 595"/>
                <a:gd name="T1" fmla="*/ 302 h 302"/>
                <a:gd name="T2" fmla="*/ 595 w 595"/>
                <a:gd name="T3" fmla="*/ 229 h 302"/>
                <a:gd name="T4" fmla="*/ 0 w 595"/>
                <a:gd name="T5" fmla="*/ 229 h 302"/>
                <a:gd name="T6" fmla="*/ 0 w 595"/>
                <a:gd name="T7" fmla="*/ 0 h 3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5"/>
                <a:gd name="T13" fmla="*/ 0 h 302"/>
                <a:gd name="T14" fmla="*/ 595 w 595"/>
                <a:gd name="T15" fmla="*/ 302 h 3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5" h="302">
                  <a:moveTo>
                    <a:pt x="595" y="302"/>
                  </a:moveTo>
                  <a:lnTo>
                    <a:pt x="595" y="229"/>
                  </a:lnTo>
                  <a:lnTo>
                    <a:pt x="0" y="229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57" name="Rectangle 25"/>
            <p:cNvSpPr>
              <a:spLocks noChangeArrowheads="1"/>
            </p:cNvSpPr>
            <p:nvPr/>
          </p:nvSpPr>
          <p:spPr bwMode="auto">
            <a:xfrm>
              <a:off x="2954" y="1987"/>
              <a:ext cx="74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1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2258" name="Rectangle 26"/>
            <p:cNvSpPr>
              <a:spLocks noChangeArrowheads="1"/>
            </p:cNvSpPr>
            <p:nvPr/>
          </p:nvSpPr>
          <p:spPr bwMode="auto">
            <a:xfrm>
              <a:off x="3570" y="2175"/>
              <a:ext cx="74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2</a:t>
              </a: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2259" name="Rectangle 27"/>
            <p:cNvSpPr>
              <a:spLocks noChangeArrowheads="1"/>
            </p:cNvSpPr>
            <p:nvPr/>
          </p:nvSpPr>
          <p:spPr bwMode="auto">
            <a:xfrm>
              <a:off x="3002" y="2468"/>
              <a:ext cx="992" cy="131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2236" name="Rectangle 29"/>
          <p:cNvSpPr>
            <a:spLocks noChangeArrowheads="1"/>
          </p:cNvSpPr>
          <p:nvPr/>
        </p:nvSpPr>
        <p:spPr bwMode="auto">
          <a:xfrm>
            <a:off x="5094288" y="3168650"/>
            <a:ext cx="1365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1800">
                <a:solidFill>
                  <a:srgbClr val="000000"/>
                </a:solidFill>
                <a:latin typeface="Courier" charset="0"/>
              </a:rPr>
              <a:t>1</a:t>
            </a:r>
            <a:endParaRPr lang="en-US" altLang="en-US" sz="1800" b="0">
              <a:solidFill>
                <a:schemeClr val="tx1"/>
              </a:solidFill>
            </a:endParaRPr>
          </a:p>
        </p:txBody>
      </p:sp>
      <p:grpSp>
        <p:nvGrpSpPr>
          <p:cNvPr id="52237" name="Group 30"/>
          <p:cNvGrpSpPr>
            <a:grpSpLocks/>
          </p:cNvGrpSpPr>
          <p:nvPr/>
        </p:nvGrpSpPr>
        <p:grpSpPr bwMode="auto">
          <a:xfrm>
            <a:off x="5030788" y="3113088"/>
            <a:ext cx="3709987" cy="1381125"/>
            <a:chOff x="3169" y="1961"/>
            <a:chExt cx="2119" cy="649"/>
          </a:xfrm>
        </p:grpSpPr>
        <p:sp>
          <p:nvSpPr>
            <p:cNvPr id="52248" name="Rectangle 31"/>
            <p:cNvSpPr>
              <a:spLocks noChangeArrowheads="1"/>
            </p:cNvSpPr>
            <p:nvPr/>
          </p:nvSpPr>
          <p:spPr bwMode="auto">
            <a:xfrm>
              <a:off x="4296" y="2285"/>
              <a:ext cx="992" cy="196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2249" name="Group 32"/>
            <p:cNvGrpSpPr>
              <a:grpSpLocks/>
            </p:cNvGrpSpPr>
            <p:nvPr/>
          </p:nvGrpSpPr>
          <p:grpSpPr bwMode="auto">
            <a:xfrm>
              <a:off x="3169" y="1961"/>
              <a:ext cx="2117" cy="649"/>
              <a:chOff x="3169" y="1961"/>
              <a:chExt cx="2117" cy="649"/>
            </a:xfrm>
          </p:grpSpPr>
          <p:sp>
            <p:nvSpPr>
              <p:cNvPr id="52250" name="Rectangle 33"/>
              <p:cNvSpPr>
                <a:spLocks noChangeArrowheads="1"/>
              </p:cNvSpPr>
              <p:nvPr/>
            </p:nvSpPr>
            <p:spPr bwMode="auto">
              <a:xfrm>
                <a:off x="4666" y="2352"/>
                <a:ext cx="314" cy="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Time</a:t>
                </a: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Now</a:t>
                </a:r>
                <a:endParaRPr lang="en-US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51" name="Rectangle 34"/>
              <p:cNvSpPr>
                <a:spLocks noChangeArrowheads="1"/>
              </p:cNvSpPr>
              <p:nvPr/>
            </p:nvSpPr>
            <p:spPr bwMode="auto">
              <a:xfrm>
                <a:off x="4844" y="2175"/>
                <a:ext cx="78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1</a:t>
                </a:r>
                <a:endParaRPr lang="en-US" altLang="en-US" sz="18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252" name="Freeform 35"/>
              <p:cNvSpPr>
                <a:spLocks/>
              </p:cNvSpPr>
              <p:nvPr/>
            </p:nvSpPr>
            <p:spPr bwMode="auto">
              <a:xfrm>
                <a:off x="3169" y="1961"/>
                <a:ext cx="1618" cy="313"/>
              </a:xfrm>
              <a:custGeom>
                <a:avLst/>
                <a:gdLst>
                  <a:gd name="T0" fmla="*/ 1618 w 1618"/>
                  <a:gd name="T1" fmla="*/ 313 h 313"/>
                  <a:gd name="T2" fmla="*/ 1618 w 1618"/>
                  <a:gd name="T3" fmla="*/ 188 h 313"/>
                  <a:gd name="T4" fmla="*/ 0 w 1618"/>
                  <a:gd name="T5" fmla="*/ 188 h 313"/>
                  <a:gd name="T6" fmla="*/ 0 w 1618"/>
                  <a:gd name="T7" fmla="*/ 0 h 3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18"/>
                  <a:gd name="T13" fmla="*/ 0 h 313"/>
                  <a:gd name="T14" fmla="*/ 1618 w 1618"/>
                  <a:gd name="T15" fmla="*/ 313 h 3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18" h="313">
                    <a:moveTo>
                      <a:pt x="1618" y="313"/>
                    </a:moveTo>
                    <a:lnTo>
                      <a:pt x="1618" y="188"/>
                    </a:lnTo>
                    <a:lnTo>
                      <a:pt x="0" y="18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53" name="Rectangle 36"/>
              <p:cNvSpPr>
                <a:spLocks noChangeArrowheads="1"/>
              </p:cNvSpPr>
              <p:nvPr/>
            </p:nvSpPr>
            <p:spPr bwMode="auto">
              <a:xfrm>
                <a:off x="4294" y="2480"/>
                <a:ext cx="992" cy="115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52238" name="Rectangle 37"/>
          <p:cNvSpPr>
            <a:spLocks noChangeArrowheads="1"/>
          </p:cNvSpPr>
          <p:nvPr/>
        </p:nvSpPr>
        <p:spPr bwMode="auto">
          <a:xfrm>
            <a:off x="3738563" y="2747963"/>
            <a:ext cx="1573212" cy="382587"/>
          </a:xfrm>
          <a:prstGeom prst="rect">
            <a:avLst/>
          </a:prstGeom>
          <a:solidFill>
            <a:schemeClr val="bg1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52239" name="Rectangle 38"/>
          <p:cNvSpPr>
            <a:spLocks noChangeArrowheads="1"/>
          </p:cNvSpPr>
          <p:nvPr/>
        </p:nvSpPr>
        <p:spPr bwMode="auto">
          <a:xfrm>
            <a:off x="4210050" y="2840038"/>
            <a:ext cx="685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Courier" charset="0"/>
              </a:rPr>
              <a:t>Watch</a:t>
            </a: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189482" name="AutoShape 42"/>
          <p:cNvSpPr>
            <a:spLocks noChangeArrowheads="1"/>
          </p:cNvSpPr>
          <p:nvPr/>
        </p:nvSpPr>
        <p:spPr bwMode="auto">
          <a:xfrm>
            <a:off x="6577013" y="5356225"/>
            <a:ext cx="1574800" cy="609600"/>
          </a:xfrm>
          <a:prstGeom prst="wedgeRoundRectCallout">
            <a:avLst>
              <a:gd name="adj1" fmla="val -192542"/>
              <a:gd name="adj2" fmla="val -13958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Operations</a:t>
            </a:r>
          </a:p>
        </p:txBody>
      </p:sp>
      <p:sp>
        <p:nvSpPr>
          <p:cNvPr id="52241" name="Rectangle 43"/>
          <p:cNvSpPr>
            <a:spLocks noChangeArrowheads="1"/>
          </p:cNvSpPr>
          <p:nvPr/>
        </p:nvSpPr>
        <p:spPr bwMode="auto">
          <a:xfrm>
            <a:off x="742950" y="3984625"/>
            <a:ext cx="685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1800">
                <a:solidFill>
                  <a:srgbClr val="000000"/>
                </a:solidFill>
                <a:latin typeface="Courier" charset="0"/>
              </a:rPr>
              <a:t>state</a:t>
            </a:r>
          </a:p>
        </p:txBody>
      </p:sp>
      <p:sp>
        <p:nvSpPr>
          <p:cNvPr id="52242" name="Rectangle 44"/>
          <p:cNvSpPr>
            <a:spLocks noChangeArrowheads="1"/>
          </p:cNvSpPr>
          <p:nvPr/>
        </p:nvSpPr>
        <p:spPr bwMode="auto">
          <a:xfrm>
            <a:off x="646113" y="3743325"/>
            <a:ext cx="137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1800">
                <a:solidFill>
                  <a:srgbClr val="000000"/>
                </a:solidFill>
                <a:latin typeface="Courier" charset="0"/>
              </a:rPr>
              <a:t>PushButton</a:t>
            </a:r>
          </a:p>
        </p:txBody>
      </p:sp>
      <p:sp>
        <p:nvSpPr>
          <p:cNvPr id="189485" name="AutoShape 45"/>
          <p:cNvSpPr>
            <a:spLocks noChangeArrowheads="1"/>
          </p:cNvSpPr>
          <p:nvPr/>
        </p:nvSpPr>
        <p:spPr bwMode="auto">
          <a:xfrm>
            <a:off x="422275" y="5513388"/>
            <a:ext cx="1384300" cy="609600"/>
          </a:xfrm>
          <a:prstGeom prst="wedgeRoundRectCallout">
            <a:avLst>
              <a:gd name="adj1" fmla="val 85894"/>
              <a:gd name="adj2" fmla="val -22500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Attribute</a:t>
            </a:r>
          </a:p>
        </p:txBody>
      </p:sp>
      <p:sp>
        <p:nvSpPr>
          <p:cNvPr id="52244" name="Text Box 47"/>
          <p:cNvSpPr txBox="1">
            <a:spLocks noChangeArrowheads="1"/>
          </p:cNvSpPr>
          <p:nvPr/>
        </p:nvSpPr>
        <p:spPr bwMode="auto">
          <a:xfrm>
            <a:off x="931863" y="914400"/>
            <a:ext cx="7332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>
                <a:solidFill>
                  <a:schemeClr val="tx1"/>
                </a:solidFill>
              </a:rPr>
              <a:t>Class diagrams represent the structure of the system</a:t>
            </a:r>
          </a:p>
        </p:txBody>
      </p:sp>
      <p:sp>
        <p:nvSpPr>
          <p:cNvPr id="52245" name="AutoShape 49"/>
          <p:cNvSpPr>
            <a:spLocks noChangeArrowheads="1"/>
          </p:cNvSpPr>
          <p:nvPr/>
        </p:nvSpPr>
        <p:spPr bwMode="auto">
          <a:xfrm>
            <a:off x="5461000" y="1866900"/>
            <a:ext cx="914400" cy="609600"/>
          </a:xfrm>
          <a:prstGeom prst="wedgeRoundRectCallout">
            <a:avLst>
              <a:gd name="adj1" fmla="val -130556"/>
              <a:gd name="adj2" fmla="val 10390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Class</a:t>
            </a:r>
          </a:p>
        </p:txBody>
      </p:sp>
      <p:sp>
        <p:nvSpPr>
          <p:cNvPr id="52246" name="AutoShape 50"/>
          <p:cNvSpPr>
            <a:spLocks noChangeArrowheads="1"/>
          </p:cNvSpPr>
          <p:nvPr/>
        </p:nvSpPr>
        <p:spPr bwMode="auto">
          <a:xfrm>
            <a:off x="1231900" y="1498600"/>
            <a:ext cx="1676400" cy="609600"/>
          </a:xfrm>
          <a:prstGeom prst="wedgeRoundRectCallout">
            <a:avLst>
              <a:gd name="adj1" fmla="val 66287"/>
              <a:gd name="adj2" fmla="val 30025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Association</a:t>
            </a:r>
          </a:p>
        </p:txBody>
      </p:sp>
      <p:sp>
        <p:nvSpPr>
          <p:cNvPr id="52247" name="AutoShape 51"/>
          <p:cNvSpPr>
            <a:spLocks noChangeArrowheads="1"/>
          </p:cNvSpPr>
          <p:nvPr/>
        </p:nvSpPr>
        <p:spPr bwMode="auto">
          <a:xfrm>
            <a:off x="309563" y="2560638"/>
            <a:ext cx="1574800" cy="609600"/>
          </a:xfrm>
          <a:prstGeom prst="wedgeRoundRectCallout">
            <a:avLst>
              <a:gd name="adj1" fmla="val -2519"/>
              <a:gd name="adj2" fmla="val 12291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Multiplicity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1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82" grpId="0" animBg="1" autoUpdateAnimBg="0"/>
      <p:bldP spid="189485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ea typeface="ＭＳ Ｐゴシック" charset="-128"/>
              </a:rPr>
              <a:t>Class Diagrams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" y="1284288"/>
            <a:ext cx="8001000" cy="2827337"/>
          </a:xfrm>
          <a:noFill/>
        </p:spPr>
        <p:txBody>
          <a:bodyPr>
            <a:normAutofit fontScale="85000" lnSpcReduction="10000"/>
          </a:bodyPr>
          <a:lstStyle/>
          <a:p>
            <a:r>
              <a:rPr lang="en-US" altLang="en-US" dirty="0" smtClean="0">
                <a:ea typeface="ＭＳ Ｐゴシック" charset="-128"/>
              </a:rPr>
              <a:t>Class diagrams represent the structure of the system</a:t>
            </a:r>
          </a:p>
          <a:p>
            <a:r>
              <a:rPr lang="en-US" altLang="en-US" dirty="0" smtClean="0">
                <a:ea typeface="ＭＳ Ｐゴシック" charset="-128"/>
              </a:rPr>
              <a:t>Used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during requirements analysis to model application domain concepts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during system design to model subsystems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during object design to specify the detailed behavior and attributes of classes.</a:t>
            </a:r>
          </a:p>
          <a:p>
            <a:endParaRPr lang="en-US" altLang="en-US" dirty="0" smtClean="0">
              <a:ea typeface="ＭＳ Ｐゴシック" charset="-128"/>
            </a:endParaRP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38163" y="4516438"/>
            <a:ext cx="8199437" cy="1419225"/>
            <a:chOff x="339" y="2845"/>
            <a:chExt cx="5165" cy="894"/>
          </a:xfrm>
        </p:grpSpPr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385" y="3087"/>
              <a:ext cx="2085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 dirty="0">
                  <a:solidFill>
                    <a:schemeClr val="tx1"/>
                  </a:solidFill>
                  <a:latin typeface="Courier" charset="0"/>
                </a:rPr>
                <a:t>Table</a:t>
              </a:r>
              <a: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  <a:t> zone2price</a:t>
              </a:r>
            </a:p>
            <a:p>
              <a:pPr algn="l"/>
              <a: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  <a:t>Enumeration </a:t>
              </a:r>
              <a:r>
                <a:rPr lang="en-US" altLang="en-US" sz="1800" dirty="0" err="1">
                  <a:solidFill>
                    <a:srgbClr val="000000"/>
                  </a:solidFill>
                  <a:latin typeface="Courier" charset="0"/>
                </a:rPr>
                <a:t>getZones</a:t>
              </a:r>
              <a: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  <a:t>()</a:t>
              </a:r>
            </a:p>
            <a:p>
              <a:pPr algn="l"/>
              <a: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  <a:t>Price </a:t>
              </a:r>
              <a:r>
                <a:rPr lang="en-US" altLang="en-US" sz="1800" dirty="0" err="1">
                  <a:solidFill>
                    <a:srgbClr val="000000"/>
                  </a:solidFill>
                  <a:latin typeface="Courier" charset="0"/>
                </a:rPr>
                <a:t>getPrice</a:t>
              </a:r>
              <a: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  <a:t>(Zone)</a:t>
              </a:r>
            </a:p>
          </p:txBody>
        </p:sp>
        <p:grpSp>
          <p:nvGrpSpPr>
            <p:cNvPr id="65542" name="Group 6"/>
            <p:cNvGrpSpPr>
              <a:grpSpLocks/>
            </p:cNvGrpSpPr>
            <p:nvPr/>
          </p:nvGrpSpPr>
          <p:grpSpPr bwMode="auto">
            <a:xfrm>
              <a:off x="340" y="2845"/>
              <a:ext cx="2102" cy="282"/>
              <a:chOff x="554" y="1413"/>
              <a:chExt cx="1390" cy="282"/>
            </a:xfrm>
          </p:grpSpPr>
          <p:sp>
            <p:nvSpPr>
              <p:cNvPr id="65556" name="Rectangle 7"/>
              <p:cNvSpPr>
                <a:spLocks noChangeArrowheads="1"/>
              </p:cNvSpPr>
              <p:nvPr/>
            </p:nvSpPr>
            <p:spPr bwMode="auto">
              <a:xfrm>
                <a:off x="554" y="1413"/>
                <a:ext cx="1390" cy="28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557" name="Rectangle 8"/>
              <p:cNvSpPr>
                <a:spLocks noChangeArrowheads="1"/>
              </p:cNvSpPr>
              <p:nvPr/>
            </p:nvSpPr>
            <p:spPr bwMode="auto">
              <a:xfrm>
                <a:off x="877" y="1507"/>
                <a:ext cx="74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 dirty="0" err="1">
                    <a:solidFill>
                      <a:srgbClr val="000000"/>
                    </a:solidFill>
                    <a:latin typeface="Courier" charset="0"/>
                  </a:rPr>
                  <a:t>TarifSchedule</a:t>
                </a:r>
                <a:endParaRPr lang="en-US" altLang="en-US" sz="1800" dirty="0">
                  <a:solidFill>
                    <a:srgbClr val="000000"/>
                  </a:solidFill>
                  <a:latin typeface="Courier" charset="0"/>
                </a:endParaRPr>
              </a:p>
            </p:txBody>
          </p:sp>
        </p:grpSp>
        <p:sp>
          <p:nvSpPr>
            <p:cNvPr id="65543" name="Rectangle 9"/>
            <p:cNvSpPr>
              <a:spLocks noChangeArrowheads="1"/>
            </p:cNvSpPr>
            <p:nvPr/>
          </p:nvSpPr>
          <p:spPr bwMode="auto">
            <a:xfrm>
              <a:off x="339" y="3130"/>
              <a:ext cx="2103" cy="162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44" name="Rectangle 10"/>
            <p:cNvSpPr>
              <a:spLocks noChangeArrowheads="1"/>
            </p:cNvSpPr>
            <p:nvPr/>
          </p:nvSpPr>
          <p:spPr bwMode="auto">
            <a:xfrm>
              <a:off x="339" y="3298"/>
              <a:ext cx="2101" cy="37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45" name="Line 22"/>
            <p:cNvSpPr>
              <a:spLocks noChangeShapeType="1"/>
            </p:cNvSpPr>
            <p:nvPr/>
          </p:nvSpPr>
          <p:spPr bwMode="auto">
            <a:xfrm>
              <a:off x="2440" y="3256"/>
              <a:ext cx="14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6" name="Text Box 29"/>
            <p:cNvSpPr txBox="1">
              <a:spLocks noChangeArrowheads="1"/>
            </p:cNvSpPr>
            <p:nvPr/>
          </p:nvSpPr>
          <p:spPr bwMode="auto">
            <a:xfrm>
              <a:off x="2521" y="3288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b="0">
                  <a:solidFill>
                    <a:schemeClr val="tx1"/>
                  </a:solidFill>
                </a:rPr>
                <a:t>*</a:t>
              </a:r>
              <a:endParaRPr lang="en-US" altLang="en-US" b="0"/>
            </a:p>
          </p:txBody>
        </p:sp>
        <p:sp>
          <p:nvSpPr>
            <p:cNvPr id="65547" name="Text Box 31"/>
            <p:cNvSpPr txBox="1">
              <a:spLocks noChangeArrowheads="1"/>
            </p:cNvSpPr>
            <p:nvPr/>
          </p:nvSpPr>
          <p:spPr bwMode="auto">
            <a:xfrm>
              <a:off x="3630" y="3304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b="0">
                  <a:solidFill>
                    <a:schemeClr val="tx1"/>
                  </a:solidFill>
                </a:rPr>
                <a:t>*</a:t>
              </a:r>
              <a:endParaRPr lang="en-US" altLang="en-US" b="0"/>
            </a:p>
          </p:txBody>
        </p:sp>
        <p:grpSp>
          <p:nvGrpSpPr>
            <p:cNvPr id="65548" name="Group 36"/>
            <p:cNvGrpSpPr>
              <a:grpSpLocks/>
            </p:cNvGrpSpPr>
            <p:nvPr/>
          </p:nvGrpSpPr>
          <p:grpSpPr bwMode="auto">
            <a:xfrm>
              <a:off x="3854" y="2911"/>
              <a:ext cx="1650" cy="282"/>
              <a:chOff x="554" y="1413"/>
              <a:chExt cx="1390" cy="282"/>
            </a:xfrm>
          </p:grpSpPr>
          <p:sp>
            <p:nvSpPr>
              <p:cNvPr id="65554" name="Rectangle 37"/>
              <p:cNvSpPr>
                <a:spLocks noChangeArrowheads="1"/>
              </p:cNvSpPr>
              <p:nvPr/>
            </p:nvSpPr>
            <p:spPr bwMode="auto">
              <a:xfrm>
                <a:off x="554" y="1413"/>
                <a:ext cx="1390" cy="28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555" name="Rectangle 38"/>
              <p:cNvSpPr>
                <a:spLocks noChangeArrowheads="1"/>
              </p:cNvSpPr>
              <p:nvPr/>
            </p:nvSpPr>
            <p:spPr bwMode="auto">
              <a:xfrm>
                <a:off x="1103" y="1507"/>
                <a:ext cx="2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Trip</a:t>
                </a:r>
              </a:p>
            </p:txBody>
          </p:sp>
        </p:grpSp>
        <p:sp>
          <p:nvSpPr>
            <p:cNvPr id="65549" name="Rectangle 39"/>
            <p:cNvSpPr>
              <a:spLocks noChangeArrowheads="1"/>
            </p:cNvSpPr>
            <p:nvPr/>
          </p:nvSpPr>
          <p:spPr bwMode="auto">
            <a:xfrm>
              <a:off x="3854" y="3192"/>
              <a:ext cx="1649" cy="362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550" name="Rectangle 40"/>
            <p:cNvSpPr>
              <a:spLocks noChangeArrowheads="1"/>
            </p:cNvSpPr>
            <p:nvPr/>
          </p:nvSpPr>
          <p:spPr bwMode="auto">
            <a:xfrm>
              <a:off x="3854" y="3553"/>
              <a:ext cx="1649" cy="186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5551" name="Group 41"/>
            <p:cNvGrpSpPr>
              <a:grpSpLocks/>
            </p:cNvGrpSpPr>
            <p:nvPr/>
          </p:nvGrpSpPr>
          <p:grpSpPr bwMode="auto">
            <a:xfrm>
              <a:off x="3943" y="3174"/>
              <a:ext cx="1037" cy="361"/>
              <a:chOff x="1743" y="1368"/>
              <a:chExt cx="1325" cy="361"/>
            </a:xfrm>
          </p:grpSpPr>
          <p:sp>
            <p:nvSpPr>
              <p:cNvPr id="65552" name="Rectangle 42"/>
              <p:cNvSpPr>
                <a:spLocks noChangeArrowheads="1"/>
              </p:cNvSpPr>
              <p:nvPr/>
            </p:nvSpPr>
            <p:spPr bwMode="auto">
              <a:xfrm>
                <a:off x="1963" y="1368"/>
                <a:ext cx="884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553" name="Rectangle 43"/>
              <p:cNvSpPr>
                <a:spLocks noChangeArrowheads="1"/>
              </p:cNvSpPr>
              <p:nvPr/>
            </p:nvSpPr>
            <p:spPr bwMode="auto">
              <a:xfrm>
                <a:off x="1743" y="1383"/>
                <a:ext cx="1325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zone:Zone</a:t>
                </a:r>
              </a:p>
              <a:p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Price: Price</a:t>
                </a:r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222250"/>
            <a:ext cx="6134100" cy="539750"/>
          </a:xfrm>
        </p:spPr>
        <p:txBody>
          <a:bodyPr>
            <a:noAutofit/>
          </a:bodyPr>
          <a:lstStyle/>
          <a:p>
            <a:r>
              <a:rPr lang="en-US" altLang="en-US" b="1" dirty="0" smtClean="0">
                <a:ea typeface="ＭＳ Ｐゴシック" charset="-128"/>
              </a:rPr>
              <a:t>Classes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4311650"/>
            <a:ext cx="8001000" cy="682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smtClean="0">
                <a:ea typeface="ＭＳ Ｐゴシック" charset="-128"/>
              </a:rPr>
              <a:t>A </a:t>
            </a:r>
            <a:r>
              <a:rPr lang="en-US" altLang="en-US" sz="2000" b="1" i="1" smtClean="0">
                <a:ea typeface="ＭＳ Ｐゴシック" charset="-128"/>
              </a:rPr>
              <a:t>class</a:t>
            </a:r>
            <a:r>
              <a:rPr lang="en-US" altLang="en-US" sz="2000" smtClean="0">
                <a:ea typeface="ＭＳ Ｐゴシック" charset="-128"/>
              </a:rPr>
              <a:t> represents a concept</a:t>
            </a:r>
          </a:p>
          <a:p>
            <a:pPr>
              <a:lnSpc>
                <a:spcPct val="80000"/>
              </a:lnSpc>
            </a:pPr>
            <a:r>
              <a:rPr lang="en-US" altLang="en-US" sz="2000" smtClean="0">
                <a:ea typeface="ＭＳ Ｐゴシック" charset="-128"/>
              </a:rPr>
              <a:t>A class encapsulates state </a:t>
            </a:r>
            <a:r>
              <a:rPr lang="en-US" altLang="en-US" sz="2000" b="1" i="1" smtClean="0">
                <a:ea typeface="ＭＳ Ｐゴシック" charset="-128"/>
              </a:rPr>
              <a:t>(attributes)</a:t>
            </a:r>
            <a:r>
              <a:rPr lang="en-US" altLang="en-US" sz="2000" smtClean="0">
                <a:ea typeface="ＭＳ Ｐゴシック" charset="-128"/>
              </a:rPr>
              <a:t> and behavior </a:t>
            </a:r>
            <a:r>
              <a:rPr lang="en-US" altLang="en-US" sz="2000" b="1" i="1" smtClean="0">
                <a:ea typeface="ＭＳ Ｐゴシック" charset="-128"/>
              </a:rPr>
              <a:t>(operations)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87950" y="922338"/>
            <a:ext cx="3635375" cy="1306512"/>
            <a:chOff x="3212" y="1405"/>
            <a:chExt cx="2290" cy="823"/>
          </a:xfrm>
        </p:grpSpPr>
        <p:sp>
          <p:nvSpPr>
            <p:cNvPr id="66583" name="Text Box 13"/>
            <p:cNvSpPr txBox="1">
              <a:spLocks noChangeArrowheads="1"/>
            </p:cNvSpPr>
            <p:nvPr/>
          </p:nvSpPr>
          <p:spPr bwMode="auto">
            <a:xfrm>
              <a:off x="3261" y="1647"/>
              <a:ext cx="2241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2EFF2C"/>
                  </a:solidFill>
                  <a:latin typeface="Courier" charset="0"/>
                </a:rPr>
                <a:t>Table</a:t>
              </a:r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 zone2price</a:t>
              </a:r>
            </a:p>
            <a:p>
              <a:pPr algn="l"/>
              <a:r>
                <a:rPr lang="en-US" altLang="en-US" sz="1800">
                  <a:solidFill>
                    <a:srgbClr val="2EFF2C"/>
                  </a:solidFill>
                  <a:latin typeface="Courier" charset="0"/>
                </a:rPr>
                <a:t>Enumeration</a:t>
              </a:r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 getZones()</a:t>
              </a:r>
            </a:p>
            <a:p>
              <a:pPr algn="l"/>
              <a:r>
                <a:rPr lang="en-US" altLang="en-US" sz="1800">
                  <a:solidFill>
                    <a:srgbClr val="2EFF2C"/>
                  </a:solidFill>
                  <a:latin typeface="Courier" charset="0"/>
                </a:rPr>
                <a:t>Price</a:t>
              </a:r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 getPrice(</a:t>
              </a:r>
              <a:r>
                <a:rPr lang="en-US" altLang="en-US" sz="1800">
                  <a:solidFill>
                    <a:srgbClr val="2EFF2C"/>
                  </a:solidFill>
                  <a:latin typeface="Courier" charset="0"/>
                </a:rPr>
                <a:t>Zone</a:t>
              </a:r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)</a:t>
              </a:r>
            </a:p>
          </p:txBody>
        </p:sp>
        <p:sp>
          <p:nvSpPr>
            <p:cNvPr id="66584" name="Rectangle 14"/>
            <p:cNvSpPr>
              <a:spLocks noChangeArrowheads="1"/>
            </p:cNvSpPr>
            <p:nvPr/>
          </p:nvSpPr>
          <p:spPr bwMode="auto">
            <a:xfrm>
              <a:off x="3212" y="1405"/>
              <a:ext cx="2254" cy="282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585" name="Rectangle 15"/>
            <p:cNvSpPr>
              <a:spLocks noChangeArrowheads="1"/>
            </p:cNvSpPr>
            <p:nvPr/>
          </p:nvSpPr>
          <p:spPr bwMode="auto">
            <a:xfrm>
              <a:off x="3777" y="1499"/>
              <a:ext cx="112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TarifSchedule</a:t>
              </a:r>
            </a:p>
          </p:txBody>
        </p:sp>
        <p:sp>
          <p:nvSpPr>
            <p:cNvPr id="66586" name="Rectangle 16"/>
            <p:cNvSpPr>
              <a:spLocks noChangeArrowheads="1"/>
            </p:cNvSpPr>
            <p:nvPr/>
          </p:nvSpPr>
          <p:spPr bwMode="auto">
            <a:xfrm>
              <a:off x="3214" y="1690"/>
              <a:ext cx="2251" cy="162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587" name="Rectangle 17"/>
            <p:cNvSpPr>
              <a:spLocks noChangeArrowheads="1"/>
            </p:cNvSpPr>
            <p:nvPr/>
          </p:nvSpPr>
          <p:spPr bwMode="auto">
            <a:xfrm>
              <a:off x="3219" y="1858"/>
              <a:ext cx="2251" cy="37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873125" y="1676400"/>
            <a:ext cx="4295775" cy="2222500"/>
            <a:chOff x="550" y="1056"/>
            <a:chExt cx="2706" cy="1400"/>
          </a:xfrm>
        </p:grpSpPr>
        <p:grpSp>
          <p:nvGrpSpPr>
            <p:cNvPr id="66573" name="Group 28"/>
            <p:cNvGrpSpPr>
              <a:grpSpLocks/>
            </p:cNvGrpSpPr>
            <p:nvPr/>
          </p:nvGrpSpPr>
          <p:grpSpPr bwMode="auto">
            <a:xfrm>
              <a:off x="550" y="1413"/>
              <a:ext cx="1416" cy="823"/>
              <a:chOff x="550" y="1413"/>
              <a:chExt cx="1416" cy="823"/>
            </a:xfrm>
          </p:grpSpPr>
          <p:sp>
            <p:nvSpPr>
              <p:cNvPr id="66577" name="Text Box 6"/>
              <p:cNvSpPr txBox="1">
                <a:spLocks noChangeArrowheads="1"/>
              </p:cNvSpPr>
              <p:nvPr/>
            </p:nvSpPr>
            <p:spPr bwMode="auto">
              <a:xfrm>
                <a:off x="584" y="1655"/>
                <a:ext cx="1382" cy="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zone2price</a:t>
                </a: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getZones()</a:t>
                </a: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getPrice()</a:t>
                </a:r>
              </a:p>
            </p:txBody>
          </p:sp>
          <p:grpSp>
            <p:nvGrpSpPr>
              <p:cNvPr id="66578" name="Group 24"/>
              <p:cNvGrpSpPr>
                <a:grpSpLocks/>
              </p:cNvGrpSpPr>
              <p:nvPr/>
            </p:nvGrpSpPr>
            <p:grpSpPr bwMode="auto">
              <a:xfrm>
                <a:off x="554" y="1413"/>
                <a:ext cx="1390" cy="282"/>
                <a:chOff x="554" y="1413"/>
                <a:chExt cx="1390" cy="282"/>
              </a:xfrm>
            </p:grpSpPr>
            <p:sp>
              <p:nvSpPr>
                <p:cNvPr id="66581" name="Rectangle 7"/>
                <p:cNvSpPr>
                  <a:spLocks noChangeArrowheads="1"/>
                </p:cNvSpPr>
                <p:nvPr/>
              </p:nvSpPr>
              <p:spPr bwMode="auto">
                <a:xfrm>
                  <a:off x="554" y="1413"/>
                  <a:ext cx="1390" cy="282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 marL="11430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 marL="16002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 marL="20574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6582" name="Rectangle 8"/>
                <p:cNvSpPr>
                  <a:spLocks noChangeArrowheads="1"/>
                </p:cNvSpPr>
                <p:nvPr/>
              </p:nvSpPr>
              <p:spPr bwMode="auto">
                <a:xfrm>
                  <a:off x="687" y="1507"/>
                  <a:ext cx="1123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 marL="11430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 marL="16002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 marL="20574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800">
                      <a:solidFill>
                        <a:srgbClr val="000000"/>
                      </a:solidFill>
                      <a:latin typeface="Courier" charset="0"/>
                    </a:rPr>
                    <a:t>TarifSchedule</a:t>
                  </a:r>
                </a:p>
              </p:txBody>
            </p:sp>
          </p:grpSp>
          <p:sp>
            <p:nvSpPr>
              <p:cNvPr id="66579" name="Rectangle 9"/>
              <p:cNvSpPr>
                <a:spLocks noChangeArrowheads="1"/>
              </p:cNvSpPr>
              <p:nvPr/>
            </p:nvSpPr>
            <p:spPr bwMode="auto">
              <a:xfrm>
                <a:off x="550" y="1698"/>
                <a:ext cx="1394" cy="16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6580" name="Rectangle 10"/>
              <p:cNvSpPr>
                <a:spLocks noChangeArrowheads="1"/>
              </p:cNvSpPr>
              <p:nvPr/>
            </p:nvSpPr>
            <p:spPr bwMode="auto">
              <a:xfrm>
                <a:off x="553" y="1866"/>
                <a:ext cx="1393" cy="370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6574" name="AutoShape 19"/>
            <p:cNvSpPr>
              <a:spLocks noChangeArrowheads="1"/>
            </p:cNvSpPr>
            <p:nvPr/>
          </p:nvSpPr>
          <p:spPr bwMode="auto">
            <a:xfrm>
              <a:off x="2312" y="1056"/>
              <a:ext cx="784" cy="384"/>
            </a:xfrm>
            <a:prstGeom prst="wedgeRoundRectCallout">
              <a:avLst>
                <a:gd name="adj1" fmla="val -91329"/>
                <a:gd name="adj2" fmla="val 86718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b="0"/>
                <a:t>Name</a:t>
              </a:r>
            </a:p>
          </p:txBody>
        </p:sp>
        <p:sp>
          <p:nvSpPr>
            <p:cNvPr id="66575" name="AutoShape 20"/>
            <p:cNvSpPr>
              <a:spLocks noChangeArrowheads="1"/>
            </p:cNvSpPr>
            <p:nvPr/>
          </p:nvSpPr>
          <p:spPr bwMode="auto">
            <a:xfrm>
              <a:off x="2168" y="1568"/>
              <a:ext cx="1064" cy="384"/>
            </a:xfrm>
            <a:prstGeom prst="wedgeRoundRectCallout">
              <a:avLst>
                <a:gd name="adj1" fmla="val -68421"/>
                <a:gd name="adj2" fmla="val 9634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b="0"/>
                <a:t>Attributes</a:t>
              </a:r>
            </a:p>
          </p:txBody>
        </p:sp>
        <p:sp>
          <p:nvSpPr>
            <p:cNvPr id="66576" name="AutoShape 21"/>
            <p:cNvSpPr>
              <a:spLocks noChangeArrowheads="1"/>
            </p:cNvSpPr>
            <p:nvPr/>
          </p:nvSpPr>
          <p:spPr bwMode="auto">
            <a:xfrm>
              <a:off x="2192" y="2072"/>
              <a:ext cx="1064" cy="384"/>
            </a:xfrm>
            <a:prstGeom prst="wedgeRoundRectCallout">
              <a:avLst>
                <a:gd name="adj1" fmla="val -72931"/>
                <a:gd name="adj2" fmla="val -59116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b="0"/>
                <a:t>Operations</a:t>
              </a:r>
            </a:p>
          </p:txBody>
        </p:sp>
      </p:grpSp>
      <p:sp>
        <p:nvSpPr>
          <p:cNvPr id="113687" name="AutoShape 23"/>
          <p:cNvSpPr>
            <a:spLocks noChangeArrowheads="1"/>
          </p:cNvSpPr>
          <p:nvPr/>
        </p:nvSpPr>
        <p:spPr bwMode="auto">
          <a:xfrm>
            <a:off x="6210300" y="2451100"/>
            <a:ext cx="1689100" cy="609600"/>
          </a:xfrm>
          <a:prstGeom prst="wedgeRoundRectCallout">
            <a:avLst>
              <a:gd name="adj1" fmla="val -74435"/>
              <a:gd name="adj2" fmla="val -9453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Signature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315075" y="3309938"/>
            <a:ext cx="2206625" cy="447675"/>
            <a:chOff x="554" y="1413"/>
            <a:chExt cx="1390" cy="282"/>
          </a:xfrm>
        </p:grpSpPr>
        <p:sp>
          <p:nvSpPr>
            <p:cNvPr id="66571" name="Rectangle 26"/>
            <p:cNvSpPr>
              <a:spLocks noChangeArrowheads="1"/>
            </p:cNvSpPr>
            <p:nvPr/>
          </p:nvSpPr>
          <p:spPr bwMode="auto">
            <a:xfrm>
              <a:off x="554" y="1413"/>
              <a:ext cx="1390" cy="282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572" name="Rectangle 27"/>
            <p:cNvSpPr>
              <a:spLocks noChangeArrowheads="1"/>
            </p:cNvSpPr>
            <p:nvPr/>
          </p:nvSpPr>
          <p:spPr bwMode="auto">
            <a:xfrm>
              <a:off x="687" y="1507"/>
              <a:ext cx="112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TarifSchedule</a:t>
              </a:r>
            </a:p>
          </p:txBody>
        </p:sp>
      </p:grpSp>
      <p:sp>
        <p:nvSpPr>
          <p:cNvPr id="113693" name="Rectangle 29"/>
          <p:cNvSpPr>
            <a:spLocks noChangeArrowheads="1"/>
          </p:cNvSpPr>
          <p:nvPr/>
        </p:nvSpPr>
        <p:spPr bwMode="auto">
          <a:xfrm>
            <a:off x="825500" y="6015038"/>
            <a:ext cx="6688138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2000" b="0">
                <a:solidFill>
                  <a:schemeClr val="tx1"/>
                </a:solidFill>
                <a:latin typeface="Verdana" charset="0"/>
              </a:rPr>
              <a:t>The class name is the only mandatory information</a:t>
            </a: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230313" y="5191125"/>
            <a:ext cx="65659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2000" b="0">
                <a:solidFill>
                  <a:schemeClr val="tx1"/>
                </a:solidFill>
                <a:latin typeface="Verdana" charset="0"/>
              </a:rPr>
              <a:t>Each attribute has a </a:t>
            </a:r>
            <a:r>
              <a:rPr lang="en-US" altLang="en-US" sz="2000" i="1">
                <a:solidFill>
                  <a:schemeClr val="tx1"/>
                </a:solidFill>
                <a:latin typeface="Verdana" charset="0"/>
              </a:rPr>
              <a:t>type</a:t>
            </a:r>
            <a:endParaRPr lang="en-US" altLang="en-US" sz="2000" b="0">
              <a:solidFill>
                <a:schemeClr val="tx1"/>
              </a:solidFill>
              <a:latin typeface="Verdana" charset="0"/>
            </a:endParaRPr>
          </a:p>
          <a:p>
            <a:pPr algn="l"/>
            <a:r>
              <a:rPr lang="en-US" altLang="en-US" sz="2000" b="0">
                <a:solidFill>
                  <a:schemeClr val="tx1"/>
                </a:solidFill>
                <a:latin typeface="Verdana" charset="0"/>
              </a:rPr>
              <a:t>Each operation has a </a:t>
            </a:r>
            <a:r>
              <a:rPr lang="en-US" altLang="en-US" sz="2000" i="1">
                <a:solidFill>
                  <a:schemeClr val="tx1"/>
                </a:solidFill>
                <a:latin typeface="Verdana" charset="0"/>
              </a:rPr>
              <a:t>signature</a:t>
            </a:r>
            <a:endParaRPr lang="en-US" altLang="en-US" b="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13695" name="AutoShape 31"/>
          <p:cNvSpPr>
            <a:spLocks noChangeArrowheads="1"/>
          </p:cNvSpPr>
          <p:nvPr/>
        </p:nvSpPr>
        <p:spPr bwMode="auto">
          <a:xfrm>
            <a:off x="2939031" y="599281"/>
            <a:ext cx="1689100" cy="609600"/>
          </a:xfrm>
          <a:prstGeom prst="wedgeRoundRectCallout">
            <a:avLst>
              <a:gd name="adj1" fmla="val 84023"/>
              <a:gd name="adj2" fmla="val 12630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152368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 autoUpdateAnimBg="0"/>
      <p:bldP spid="113687" grpId="0" animBg="1" autoUpdateAnimBg="0"/>
      <p:bldP spid="113693" grpId="0" build="p" autoUpdateAnimBg="0"/>
      <p:bldP spid="113694" grpId="0" build="p" autoUpdateAnimBg="0"/>
      <p:bldP spid="113695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Actor vs Class vs Object</a:t>
            </a:r>
          </a:p>
        </p:txBody>
      </p:sp>
      <p:sp>
        <p:nvSpPr>
          <p:cNvPr id="134148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b="1" dirty="0" smtClean="0">
                <a:solidFill>
                  <a:srgbClr val="FF3300"/>
                </a:solidFill>
                <a:ea typeface="ＭＳ Ｐゴシック" charset="-128"/>
              </a:rPr>
              <a:t>Actor</a:t>
            </a:r>
            <a:r>
              <a:rPr lang="en-US" altLang="en-US" b="1" dirty="0" smtClean="0">
                <a:ea typeface="ＭＳ Ｐゴシック" charset="-128"/>
              </a:rPr>
              <a:t> 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An entity outside the system to be modeled, interacting with the system (“Passenger”)</a:t>
            </a:r>
          </a:p>
          <a:p>
            <a:r>
              <a:rPr lang="en-US" altLang="en-US" b="1" dirty="0" smtClean="0">
                <a:solidFill>
                  <a:srgbClr val="FF3300"/>
                </a:solidFill>
                <a:ea typeface="ＭＳ Ｐゴシック" charset="-128"/>
              </a:rPr>
              <a:t>Class</a:t>
            </a:r>
            <a:endParaRPr lang="en-US" altLang="en-US" b="1" dirty="0" smtClean="0">
              <a:ea typeface="ＭＳ Ｐゴシック" charset="-128"/>
            </a:endParaRPr>
          </a:p>
          <a:p>
            <a:pPr lvl="1"/>
            <a:r>
              <a:rPr lang="en-US" altLang="en-US" dirty="0" smtClean="0">
                <a:ea typeface="ＭＳ Ｐゴシック" charset="-128"/>
              </a:rPr>
              <a:t>An abstraction modeling an entity in the application or solution domain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The class is part of the system model (“User”, “Ticket distributor”, “Server”)</a:t>
            </a:r>
          </a:p>
          <a:p>
            <a:r>
              <a:rPr lang="en-US" altLang="en-US" b="1" dirty="0" smtClean="0">
                <a:solidFill>
                  <a:srgbClr val="FF3300"/>
                </a:solidFill>
                <a:ea typeface="ＭＳ Ｐゴシック" charset="-128"/>
              </a:rPr>
              <a:t>Object</a:t>
            </a:r>
            <a:endParaRPr lang="en-US" altLang="en-US" b="1" dirty="0" smtClean="0">
              <a:ea typeface="ＭＳ Ｐゴシック" charset="-128"/>
            </a:endParaRPr>
          </a:p>
          <a:p>
            <a:pPr lvl="1"/>
            <a:r>
              <a:rPr lang="en-US" altLang="en-US" dirty="0" smtClean="0">
                <a:ea typeface="ＭＳ Ｐゴシック" charset="-128"/>
              </a:rPr>
              <a:t>A specific instance of a class (“Joe, the passenger who is purchasing a ticket from the ticket distributor”). 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6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Diagrams (Cont.)</a:t>
            </a:r>
          </a:p>
        </p:txBody>
      </p:sp>
      <p:pic>
        <p:nvPicPr>
          <p:cNvPr id="14338" name="Picture 2" descr="C:\Users\erdalk\Desktop\FDU\SE\115047-0136066836_pp2\Bruegge JPG\fig01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03678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7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 Case</a:t>
            </a:r>
            <a:endParaRPr lang="en-US" b="1" dirty="0"/>
          </a:p>
        </p:txBody>
      </p:sp>
      <p:pic>
        <p:nvPicPr>
          <p:cNvPr id="15362" name="Picture 2" descr="C:\Users\erdalk\Desktop\FDU\SE\115047-0136066836_pp2\Bruegge JPG\fig02_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53440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1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16386" name="Picture 2" descr="C:\Users\erdalk\Desktop\FDU\SE\115047-0136066836_pp2\Bruegge JPG\fig02_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5438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Diagram</a:t>
            </a:r>
            <a:endParaRPr lang="en-US" dirty="0"/>
          </a:p>
        </p:txBody>
      </p:sp>
      <p:pic>
        <p:nvPicPr>
          <p:cNvPr id="17410" name="Picture 2" descr="C:\Users\erdalk\Desktop\FDU\SE\115047-0136066836_pp2\Bruegge JPG\fig02_2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8718"/>
            <a:ext cx="8229600" cy="354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Instances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4017963"/>
            <a:ext cx="8001000" cy="9874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 smtClean="0">
                <a:ea typeface="ＭＳ Ｐゴシック" charset="-128"/>
              </a:rPr>
              <a:t>An </a:t>
            </a:r>
            <a:r>
              <a:rPr lang="en-US" altLang="en-US" sz="2000" b="1" i="1" dirty="0" smtClean="0">
                <a:ea typeface="ＭＳ Ｐゴシック" charset="-128"/>
              </a:rPr>
              <a:t>instance</a:t>
            </a:r>
            <a:r>
              <a:rPr lang="en-US" altLang="en-US" sz="2000" dirty="0" smtClean="0">
                <a:ea typeface="ＭＳ Ｐゴシック" charset="-128"/>
              </a:rPr>
              <a:t> represents a phenomenon</a:t>
            </a:r>
          </a:p>
          <a:p>
            <a:pPr>
              <a:lnSpc>
                <a:spcPct val="80000"/>
              </a:lnSpc>
            </a:pPr>
            <a:r>
              <a:rPr lang="en-US" altLang="en-US" sz="2000" dirty="0" smtClean="0">
                <a:ea typeface="ＭＳ Ｐゴシック" charset="-128"/>
              </a:rPr>
              <a:t>The attributes are represented with their </a:t>
            </a:r>
            <a:r>
              <a:rPr lang="en-US" altLang="en-US" sz="2000" b="1" i="1" dirty="0" smtClean="0">
                <a:ea typeface="ＭＳ Ｐゴシック" charset="-128"/>
              </a:rPr>
              <a:t>values</a:t>
            </a:r>
            <a:endParaRPr lang="en-US" altLang="en-US" sz="2000" dirty="0" smtClean="0">
              <a:ea typeface="ＭＳ Ｐゴシック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 smtClean="0">
                <a:ea typeface="ＭＳ Ｐゴシック" charset="-128"/>
              </a:rPr>
              <a:t>The name of an instance is </a:t>
            </a:r>
            <a:r>
              <a:rPr lang="en-US" altLang="en-US" sz="2000" u="sng" dirty="0" smtClean="0">
                <a:ea typeface="ＭＳ Ｐゴシック" charset="-128"/>
              </a:rPr>
              <a:t>underlined</a:t>
            </a:r>
            <a:r>
              <a:rPr lang="en-US" altLang="en-US" sz="2000" dirty="0" smtClean="0">
                <a:ea typeface="ＭＳ Ｐゴシック" charset="-128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000" dirty="0" smtClean="0">
                <a:ea typeface="ＭＳ Ｐゴシック" charset="-128"/>
              </a:rPr>
              <a:t>The name can contain only the class name of the instance (anonymous instance)</a:t>
            </a:r>
            <a:endParaRPr lang="en-US" altLang="en-US" sz="1800" dirty="0" smtClean="0">
              <a:ea typeface="ＭＳ Ｐゴシック" charset="-128"/>
            </a:endParaRPr>
          </a:p>
          <a:p>
            <a:pPr>
              <a:lnSpc>
                <a:spcPct val="80000"/>
              </a:lnSpc>
            </a:pPr>
            <a:endParaRPr lang="en-US" altLang="en-US" sz="1800" dirty="0" smtClean="0">
              <a:ea typeface="ＭＳ Ｐゴシック" charset="-128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071563" y="1392238"/>
            <a:ext cx="3556000" cy="1616075"/>
            <a:chOff x="1150" y="941"/>
            <a:chExt cx="2240" cy="1018"/>
          </a:xfrm>
        </p:grpSpPr>
        <p:sp>
          <p:nvSpPr>
            <p:cNvPr id="68621" name="Text Box 6"/>
            <p:cNvSpPr txBox="1">
              <a:spLocks noChangeArrowheads="1"/>
            </p:cNvSpPr>
            <p:nvPr/>
          </p:nvSpPr>
          <p:spPr bwMode="auto">
            <a:xfrm>
              <a:off x="1199" y="1183"/>
              <a:ext cx="2191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zone2price = {</a:t>
              </a:r>
            </a:p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{‘1’, 0.20},</a:t>
              </a:r>
              <a:br>
                <a:rPr lang="en-US" altLang="en-US" sz="1800">
                  <a:solidFill>
                    <a:srgbClr val="000000"/>
                  </a:solidFill>
                  <a:latin typeface="Courier" charset="0"/>
                </a:rPr>
              </a:br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{‘2’, 0.40},</a:t>
              </a:r>
            </a:p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{‘3’, 0.60}}</a:t>
              </a:r>
            </a:p>
          </p:txBody>
        </p:sp>
        <p:grpSp>
          <p:nvGrpSpPr>
            <p:cNvPr id="68622" name="Group 7"/>
            <p:cNvGrpSpPr>
              <a:grpSpLocks/>
            </p:cNvGrpSpPr>
            <p:nvPr/>
          </p:nvGrpSpPr>
          <p:grpSpPr bwMode="auto">
            <a:xfrm>
              <a:off x="1151" y="941"/>
              <a:ext cx="2204" cy="282"/>
              <a:chOff x="554" y="1413"/>
              <a:chExt cx="1390" cy="282"/>
            </a:xfrm>
          </p:grpSpPr>
          <p:sp>
            <p:nvSpPr>
              <p:cNvPr id="68624" name="Rectangle 8"/>
              <p:cNvSpPr>
                <a:spLocks noChangeArrowheads="1"/>
              </p:cNvSpPr>
              <p:nvPr/>
            </p:nvSpPr>
            <p:spPr bwMode="auto">
              <a:xfrm>
                <a:off x="554" y="1413"/>
                <a:ext cx="1390" cy="28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8625" name="Rectangle 9"/>
              <p:cNvSpPr>
                <a:spLocks noChangeArrowheads="1"/>
              </p:cNvSpPr>
              <p:nvPr/>
            </p:nvSpPr>
            <p:spPr bwMode="auto">
              <a:xfrm>
                <a:off x="622" y="1507"/>
                <a:ext cx="125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 u="sng">
                    <a:solidFill>
                      <a:srgbClr val="000000"/>
                    </a:solidFill>
                    <a:latin typeface="Courier" charset="0"/>
                  </a:rPr>
                  <a:t>tarif2006:TarifSchedule</a:t>
                </a:r>
              </a:p>
            </p:txBody>
          </p:sp>
        </p:grpSp>
        <p:sp>
          <p:nvSpPr>
            <p:cNvPr id="68623" name="Rectangle 11"/>
            <p:cNvSpPr>
              <a:spLocks noChangeArrowheads="1"/>
            </p:cNvSpPr>
            <p:nvPr/>
          </p:nvSpPr>
          <p:spPr bwMode="auto">
            <a:xfrm>
              <a:off x="1150" y="1221"/>
              <a:ext cx="2208" cy="73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856163" y="1409700"/>
            <a:ext cx="3556000" cy="1616075"/>
            <a:chOff x="1150" y="941"/>
            <a:chExt cx="2240" cy="1018"/>
          </a:xfrm>
        </p:grpSpPr>
        <p:sp>
          <p:nvSpPr>
            <p:cNvPr id="68616" name="Text Box 14"/>
            <p:cNvSpPr txBox="1">
              <a:spLocks noChangeArrowheads="1"/>
            </p:cNvSpPr>
            <p:nvPr/>
          </p:nvSpPr>
          <p:spPr bwMode="auto">
            <a:xfrm>
              <a:off x="1199" y="1183"/>
              <a:ext cx="2191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  <a:t>zone2price = {</a:t>
              </a:r>
            </a:p>
            <a:p>
              <a:pPr algn="l"/>
              <a: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  <a:t>{‘1’, 0.20},</a:t>
              </a:r>
              <a:b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</a:br>
              <a: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  <a:t>{‘2’, 0.40},</a:t>
              </a:r>
            </a:p>
            <a:p>
              <a:pPr algn="l"/>
              <a:r>
                <a:rPr lang="en-US" altLang="en-US" sz="1800" dirty="0">
                  <a:solidFill>
                    <a:srgbClr val="000000"/>
                  </a:solidFill>
                  <a:latin typeface="Courier" charset="0"/>
                </a:rPr>
                <a:t>{‘3’, 0.60}}</a:t>
              </a:r>
            </a:p>
          </p:txBody>
        </p:sp>
        <p:grpSp>
          <p:nvGrpSpPr>
            <p:cNvPr id="68617" name="Group 15"/>
            <p:cNvGrpSpPr>
              <a:grpSpLocks/>
            </p:cNvGrpSpPr>
            <p:nvPr/>
          </p:nvGrpSpPr>
          <p:grpSpPr bwMode="auto">
            <a:xfrm>
              <a:off x="1151" y="941"/>
              <a:ext cx="2204" cy="282"/>
              <a:chOff x="554" y="1413"/>
              <a:chExt cx="1390" cy="282"/>
            </a:xfrm>
          </p:grpSpPr>
          <p:sp>
            <p:nvSpPr>
              <p:cNvPr id="68619" name="Rectangle 16"/>
              <p:cNvSpPr>
                <a:spLocks noChangeArrowheads="1"/>
              </p:cNvSpPr>
              <p:nvPr/>
            </p:nvSpPr>
            <p:spPr bwMode="auto">
              <a:xfrm>
                <a:off x="554" y="1413"/>
                <a:ext cx="1390" cy="28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8620" name="Rectangle 17"/>
              <p:cNvSpPr>
                <a:spLocks noChangeArrowheads="1"/>
              </p:cNvSpPr>
              <p:nvPr/>
            </p:nvSpPr>
            <p:spPr bwMode="auto">
              <a:xfrm>
                <a:off x="867" y="1507"/>
                <a:ext cx="7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 u="sng">
                    <a:solidFill>
                      <a:srgbClr val="000000"/>
                    </a:solidFill>
                    <a:latin typeface="Courier" charset="0"/>
                  </a:rPr>
                  <a:t>:TarifSchedule</a:t>
                </a:r>
              </a:p>
            </p:txBody>
          </p:sp>
        </p:grpSp>
        <p:sp>
          <p:nvSpPr>
            <p:cNvPr id="68618" name="Rectangle 18"/>
            <p:cNvSpPr>
              <a:spLocks noChangeArrowheads="1"/>
            </p:cNvSpPr>
            <p:nvPr/>
          </p:nvSpPr>
          <p:spPr bwMode="auto">
            <a:xfrm>
              <a:off x="1150" y="1221"/>
              <a:ext cx="2208" cy="73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8614" name="Rectangle 19"/>
          <p:cNvSpPr>
            <a:spLocks noChangeArrowheads="1"/>
          </p:cNvSpPr>
          <p:nvPr/>
        </p:nvSpPr>
        <p:spPr bwMode="auto">
          <a:xfrm>
            <a:off x="381000" y="4718050"/>
            <a:ext cx="82550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endParaRPr lang="en-US" altLang="en-US" b="0">
              <a:solidFill>
                <a:schemeClr val="tx1"/>
              </a:solidFill>
              <a:latin typeface="Times" charset="0"/>
            </a:endParaRPr>
          </a:p>
          <a:p>
            <a:pPr algn="l"/>
            <a:endParaRPr lang="en-US" altLang="en-US" sz="2000" b="0">
              <a:solidFill>
                <a:schemeClr val="tx1"/>
              </a:solidFill>
              <a:latin typeface="Verdana" charset="0"/>
            </a:endParaRPr>
          </a:p>
          <a:p>
            <a:pPr algn="l"/>
            <a:endParaRPr lang="en-US" altLang="en-US" b="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118804" name="Line 20"/>
          <p:cNvSpPr>
            <a:spLocks noChangeShapeType="1"/>
          </p:cNvSpPr>
          <p:nvPr/>
        </p:nvSpPr>
        <p:spPr bwMode="auto">
          <a:xfrm flipH="1" flipV="1">
            <a:off x="2744788" y="2565400"/>
            <a:ext cx="3835400" cy="180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63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 smtClean="0">
                <a:ea typeface="ＭＳ Ｐゴシック" charset="-128"/>
              </a:rPr>
              <a:t>What is the problem with this Drawing?</a:t>
            </a:r>
            <a:endParaRPr lang="en-US" b="1" dirty="0"/>
          </a:p>
        </p:txBody>
      </p:sp>
      <p:pic>
        <p:nvPicPr>
          <p:cNvPr id="4" name="Picture 7" descr="SpaghettiDiagr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39" y="1579852"/>
            <a:ext cx="6057900" cy="524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Associations</a:t>
            </a:r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" y="3929063"/>
            <a:ext cx="8255000" cy="446087"/>
          </a:xfrm>
        </p:spPr>
        <p:txBody>
          <a:bodyPr/>
          <a:lstStyle/>
          <a:p>
            <a:pPr>
              <a:buFont typeface="Times" charset="0"/>
              <a:buNone/>
            </a:pPr>
            <a:r>
              <a:rPr lang="en-US" altLang="en-US" sz="2000" dirty="0" smtClean="0">
                <a:ea typeface="ＭＳ Ｐゴシック" charset="-128"/>
              </a:rPr>
              <a:t>Associations denote relationships between classes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68325" y="1900238"/>
            <a:ext cx="7820025" cy="1511300"/>
            <a:chOff x="358" y="1197"/>
            <a:chExt cx="4926" cy="952"/>
          </a:xfrm>
        </p:grpSpPr>
        <p:sp>
          <p:nvSpPr>
            <p:cNvPr id="69638" name="Line 19"/>
            <p:cNvSpPr>
              <a:spLocks noChangeShapeType="1"/>
            </p:cNvSpPr>
            <p:nvPr/>
          </p:nvSpPr>
          <p:spPr bwMode="auto">
            <a:xfrm>
              <a:off x="2464" y="1608"/>
              <a:ext cx="14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9639" name="Group 46"/>
            <p:cNvGrpSpPr>
              <a:grpSpLocks/>
            </p:cNvGrpSpPr>
            <p:nvPr/>
          </p:nvGrpSpPr>
          <p:grpSpPr bwMode="auto">
            <a:xfrm>
              <a:off x="358" y="1197"/>
              <a:ext cx="4926" cy="952"/>
              <a:chOff x="358" y="1197"/>
              <a:chExt cx="4926" cy="952"/>
            </a:xfrm>
          </p:grpSpPr>
          <p:sp>
            <p:nvSpPr>
              <p:cNvPr id="69643" name="Rectangle 38"/>
              <p:cNvSpPr>
                <a:spLocks noChangeArrowheads="1"/>
              </p:cNvSpPr>
              <p:nvPr/>
            </p:nvSpPr>
            <p:spPr bwMode="auto">
              <a:xfrm>
                <a:off x="3894" y="1533"/>
                <a:ext cx="1390" cy="386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644" name="Rectangle 39"/>
              <p:cNvSpPr>
                <a:spLocks noChangeArrowheads="1"/>
              </p:cNvSpPr>
              <p:nvPr/>
            </p:nvSpPr>
            <p:spPr bwMode="auto">
              <a:xfrm>
                <a:off x="4373" y="1590"/>
                <a:ext cx="432" cy="5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Price</a:t>
                </a:r>
                <a:b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</a:br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Zone</a:t>
                </a:r>
              </a:p>
              <a:p>
                <a:endParaRPr lang="en-US" altLang="en-US" sz="1800">
                  <a:solidFill>
                    <a:srgbClr val="000000"/>
                  </a:solidFill>
                  <a:latin typeface="Courier" charset="0"/>
                </a:endParaRPr>
              </a:p>
            </p:txBody>
          </p:sp>
          <p:sp>
            <p:nvSpPr>
              <p:cNvPr id="69645" name="Text Box 7"/>
              <p:cNvSpPr txBox="1">
                <a:spLocks noChangeArrowheads="1"/>
              </p:cNvSpPr>
              <p:nvPr/>
            </p:nvSpPr>
            <p:spPr bwMode="auto">
              <a:xfrm>
                <a:off x="409" y="1439"/>
                <a:ext cx="2085" cy="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endParaRPr lang="en-US" altLang="en-US" sz="1800">
                  <a:solidFill>
                    <a:srgbClr val="000000"/>
                  </a:solidFill>
                  <a:latin typeface="Courier" charset="0"/>
                </a:endParaRP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Enumeration getZones()</a:t>
                </a:r>
              </a:p>
              <a:p>
                <a:pPr algn="l"/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Price getPrice(Zone)</a:t>
                </a:r>
              </a:p>
            </p:txBody>
          </p:sp>
          <p:grpSp>
            <p:nvGrpSpPr>
              <p:cNvPr id="69646" name="Group 8"/>
              <p:cNvGrpSpPr>
                <a:grpSpLocks/>
              </p:cNvGrpSpPr>
              <p:nvPr/>
            </p:nvGrpSpPr>
            <p:grpSpPr bwMode="auto">
              <a:xfrm>
                <a:off x="364" y="1197"/>
                <a:ext cx="2102" cy="282"/>
                <a:chOff x="554" y="1413"/>
                <a:chExt cx="1390" cy="282"/>
              </a:xfrm>
            </p:grpSpPr>
            <p:sp>
              <p:nvSpPr>
                <p:cNvPr id="69655" name="Rectangle 9"/>
                <p:cNvSpPr>
                  <a:spLocks noChangeArrowheads="1"/>
                </p:cNvSpPr>
                <p:nvPr/>
              </p:nvSpPr>
              <p:spPr bwMode="auto">
                <a:xfrm>
                  <a:off x="554" y="1413"/>
                  <a:ext cx="1390" cy="282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 marL="11430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 marL="16002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 marL="20574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9656" name="Rectangle 10"/>
                <p:cNvSpPr>
                  <a:spLocks noChangeArrowheads="1"/>
                </p:cNvSpPr>
                <p:nvPr/>
              </p:nvSpPr>
              <p:spPr bwMode="auto">
                <a:xfrm>
                  <a:off x="877" y="1507"/>
                  <a:ext cx="742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 marL="11430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 marL="16002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 marL="20574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800" dirty="0" err="1">
                      <a:solidFill>
                        <a:srgbClr val="000000"/>
                      </a:solidFill>
                      <a:latin typeface="Courier" charset="0"/>
                    </a:rPr>
                    <a:t>TarifSchedule</a:t>
                  </a:r>
                  <a:endParaRPr lang="en-US" altLang="en-US" sz="1800" dirty="0">
                    <a:solidFill>
                      <a:srgbClr val="000000"/>
                    </a:solidFill>
                    <a:latin typeface="Courier" charset="0"/>
                  </a:endParaRPr>
                </a:p>
              </p:txBody>
            </p:sp>
          </p:grpSp>
          <p:sp>
            <p:nvSpPr>
              <p:cNvPr id="69647" name="Rectangle 11"/>
              <p:cNvSpPr>
                <a:spLocks noChangeArrowheads="1"/>
              </p:cNvSpPr>
              <p:nvPr/>
            </p:nvSpPr>
            <p:spPr bwMode="auto">
              <a:xfrm>
                <a:off x="358" y="1482"/>
                <a:ext cx="2103" cy="16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648" name="Rectangle 12"/>
              <p:cNvSpPr>
                <a:spLocks noChangeArrowheads="1"/>
              </p:cNvSpPr>
              <p:nvPr/>
            </p:nvSpPr>
            <p:spPr bwMode="auto">
              <a:xfrm>
                <a:off x="363" y="1650"/>
                <a:ext cx="2101" cy="370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69649" name="Group 13"/>
              <p:cNvGrpSpPr>
                <a:grpSpLocks/>
              </p:cNvGrpSpPr>
              <p:nvPr/>
            </p:nvGrpSpPr>
            <p:grpSpPr bwMode="auto">
              <a:xfrm>
                <a:off x="3894" y="1253"/>
                <a:ext cx="1390" cy="282"/>
                <a:chOff x="554" y="1413"/>
                <a:chExt cx="1390" cy="282"/>
              </a:xfrm>
            </p:grpSpPr>
            <p:sp>
              <p:nvSpPr>
                <p:cNvPr id="69653" name="Rectangle 14"/>
                <p:cNvSpPr>
                  <a:spLocks noChangeArrowheads="1"/>
                </p:cNvSpPr>
                <p:nvPr/>
              </p:nvSpPr>
              <p:spPr bwMode="auto">
                <a:xfrm>
                  <a:off x="554" y="1413"/>
                  <a:ext cx="1390" cy="282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 marL="11430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 marL="16002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 marL="20574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9654" name="Rectangle 15"/>
                <p:cNvSpPr>
                  <a:spLocks noChangeArrowheads="1"/>
                </p:cNvSpPr>
                <p:nvPr/>
              </p:nvSpPr>
              <p:spPr bwMode="auto">
                <a:xfrm>
                  <a:off x="947" y="1507"/>
                  <a:ext cx="605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 marL="11430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 marL="16002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 marL="20574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800">
                      <a:solidFill>
                        <a:srgbClr val="000000"/>
                      </a:solidFill>
                      <a:latin typeface="Courier" charset="0"/>
                    </a:rPr>
                    <a:t>TripLeg</a:t>
                  </a:r>
                </a:p>
              </p:txBody>
            </p:sp>
          </p:grpSp>
          <p:grpSp>
            <p:nvGrpSpPr>
              <p:cNvPr id="69650" name="Group 40"/>
              <p:cNvGrpSpPr>
                <a:grpSpLocks/>
              </p:cNvGrpSpPr>
              <p:nvPr/>
            </p:nvGrpSpPr>
            <p:grpSpPr bwMode="auto">
              <a:xfrm>
                <a:off x="3894" y="1917"/>
                <a:ext cx="1390" cy="232"/>
                <a:chOff x="554" y="1413"/>
                <a:chExt cx="1390" cy="368"/>
              </a:xfrm>
            </p:grpSpPr>
            <p:sp>
              <p:nvSpPr>
                <p:cNvPr id="69651" name="Rectangle 41"/>
                <p:cNvSpPr>
                  <a:spLocks noChangeArrowheads="1"/>
                </p:cNvSpPr>
                <p:nvPr/>
              </p:nvSpPr>
              <p:spPr bwMode="auto">
                <a:xfrm>
                  <a:off x="554" y="1413"/>
                  <a:ext cx="1390" cy="282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 marL="11430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 marL="16002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 marL="20574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9652" name="Rectangle 42"/>
                <p:cNvSpPr>
                  <a:spLocks noChangeArrowheads="1"/>
                </p:cNvSpPr>
                <p:nvPr/>
              </p:nvSpPr>
              <p:spPr bwMode="auto">
                <a:xfrm>
                  <a:off x="1249" y="1506"/>
                  <a:ext cx="0" cy="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1pPr>
                  <a:lvl2pPr marL="37931725" indent="-37474525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2pPr>
                  <a:lvl3pPr marL="11430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3pPr>
                  <a:lvl4pPr marL="16002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4pPr>
                  <a:lvl5pPr marL="2057400" indent="-228600"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rgbClr val="FF0000"/>
                      </a:solidFill>
                      <a:latin typeface="Helvetica" charset="0"/>
                      <a:ea typeface="ＭＳ Ｐゴシック" charset="-128"/>
                    </a:defRPr>
                  </a:lvl9pPr>
                </a:lstStyle>
                <a:p>
                  <a:endParaRPr lang="de-DE" altLang="en-US" sz="1800">
                    <a:solidFill>
                      <a:srgbClr val="000000"/>
                    </a:solidFill>
                    <a:latin typeface="Courier" charset="0"/>
                  </a:endParaRPr>
                </a:p>
              </p:txBody>
            </p:sp>
          </p:grpSp>
        </p:grpSp>
        <p:grpSp>
          <p:nvGrpSpPr>
            <p:cNvPr id="69640" name="Group 45"/>
            <p:cNvGrpSpPr>
              <a:grpSpLocks/>
            </p:cNvGrpSpPr>
            <p:nvPr/>
          </p:nvGrpSpPr>
          <p:grpSpPr bwMode="auto">
            <a:xfrm>
              <a:off x="2537" y="1640"/>
              <a:ext cx="1239" cy="344"/>
              <a:chOff x="2537" y="1640"/>
              <a:chExt cx="1239" cy="344"/>
            </a:xfrm>
          </p:grpSpPr>
          <p:sp>
            <p:nvSpPr>
              <p:cNvPr id="69641" name="Text Box 26"/>
              <p:cNvSpPr txBox="1">
                <a:spLocks noChangeArrowheads="1"/>
              </p:cNvSpPr>
              <p:nvPr/>
            </p:nvSpPr>
            <p:spPr bwMode="auto">
              <a:xfrm>
                <a:off x="2537" y="1640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b="0">
                    <a:solidFill>
                      <a:schemeClr val="tx1"/>
                    </a:solidFill>
                  </a:rPr>
                  <a:t>*</a:t>
                </a:r>
                <a:endParaRPr lang="en-US" altLang="en-US" b="0"/>
              </a:p>
            </p:txBody>
          </p:sp>
          <p:sp>
            <p:nvSpPr>
              <p:cNvPr id="69642" name="Text Box 43"/>
              <p:cNvSpPr txBox="1">
                <a:spLocks noChangeArrowheads="1"/>
              </p:cNvSpPr>
              <p:nvPr/>
            </p:nvSpPr>
            <p:spPr bwMode="auto">
              <a:xfrm>
                <a:off x="3585" y="1696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b="0">
                    <a:solidFill>
                      <a:schemeClr val="tx1"/>
                    </a:solidFill>
                  </a:rPr>
                  <a:t>*</a:t>
                </a:r>
                <a:endParaRPr lang="en-US" altLang="en-US" b="0"/>
              </a:p>
            </p:txBody>
          </p:sp>
        </p:grpSp>
      </p:grpSp>
      <p:sp>
        <p:nvSpPr>
          <p:cNvPr id="115756" name="Rectangle 44"/>
          <p:cNvSpPr>
            <a:spLocks noChangeArrowheads="1"/>
          </p:cNvSpPr>
          <p:nvPr/>
        </p:nvSpPr>
        <p:spPr bwMode="auto">
          <a:xfrm>
            <a:off x="488950" y="4152900"/>
            <a:ext cx="8255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endParaRPr lang="en-US" altLang="en-US" b="0" dirty="0">
              <a:solidFill>
                <a:schemeClr val="tx1"/>
              </a:solidFill>
              <a:latin typeface="Times" charset="0"/>
            </a:endParaRPr>
          </a:p>
          <a:p>
            <a:pPr algn="l"/>
            <a:r>
              <a:rPr lang="en-US" altLang="en-US" sz="2000" b="0" dirty="0">
                <a:solidFill>
                  <a:schemeClr val="tx1"/>
                </a:solidFill>
                <a:latin typeface="Verdana" charset="0"/>
              </a:rPr>
              <a:t>The multiplicity of an association end denotes how many objects the instance of a class can legitimately reference.</a:t>
            </a:r>
          </a:p>
        </p:txBody>
      </p:sp>
    </p:spTree>
    <p:extLst>
      <p:ext uri="{BB962C8B-B14F-4D97-AF65-F5344CB8AC3E}">
        <p14:creationId xmlns:p14="http://schemas.microsoft.com/office/powerpoint/2010/main" val="83522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1-to-1 and 1-to-many Associations</a:t>
            </a:r>
          </a:p>
        </p:txBody>
      </p:sp>
      <p:sp>
        <p:nvSpPr>
          <p:cNvPr id="148497" name="Rectangle 17"/>
          <p:cNvSpPr>
            <a:spLocks noChangeArrowheads="1"/>
          </p:cNvSpPr>
          <p:nvPr/>
        </p:nvSpPr>
        <p:spPr bwMode="auto">
          <a:xfrm>
            <a:off x="3041650" y="2798763"/>
            <a:ext cx="24415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>
                <a:solidFill>
                  <a:srgbClr val="000000"/>
                </a:solidFill>
                <a:latin typeface="Times" charset="0"/>
              </a:rPr>
              <a:t>1-to-1 association</a:t>
            </a:r>
          </a:p>
        </p:txBody>
      </p:sp>
      <p:sp>
        <p:nvSpPr>
          <p:cNvPr id="148498" name="Rectangle 18"/>
          <p:cNvSpPr>
            <a:spLocks noChangeArrowheads="1"/>
          </p:cNvSpPr>
          <p:nvPr/>
        </p:nvSpPr>
        <p:spPr bwMode="auto">
          <a:xfrm>
            <a:off x="2981325" y="5630863"/>
            <a:ext cx="3017838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>
                <a:solidFill>
                  <a:srgbClr val="000000"/>
                </a:solidFill>
                <a:latin typeface="Times" charset="0"/>
              </a:rPr>
              <a:t>1-to-many association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1384300" y="3314700"/>
            <a:ext cx="6197600" cy="2082800"/>
            <a:chOff x="872" y="2088"/>
            <a:chExt cx="3904" cy="1312"/>
          </a:xfrm>
        </p:grpSpPr>
        <p:grpSp>
          <p:nvGrpSpPr>
            <p:cNvPr id="70677" name="Group 34"/>
            <p:cNvGrpSpPr>
              <a:grpSpLocks/>
            </p:cNvGrpSpPr>
            <p:nvPr/>
          </p:nvGrpSpPr>
          <p:grpSpPr bwMode="auto">
            <a:xfrm>
              <a:off x="872" y="2088"/>
              <a:ext cx="3904" cy="1312"/>
              <a:chOff x="872" y="2088"/>
              <a:chExt cx="3904" cy="1312"/>
            </a:xfrm>
          </p:grpSpPr>
          <p:sp>
            <p:nvSpPr>
              <p:cNvPr id="70679" name="Rectangle 10"/>
              <p:cNvSpPr>
                <a:spLocks noChangeArrowheads="1"/>
              </p:cNvSpPr>
              <p:nvPr/>
            </p:nvSpPr>
            <p:spPr bwMode="auto">
              <a:xfrm>
                <a:off x="872" y="2264"/>
                <a:ext cx="688" cy="105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80" name="Rectangle 11"/>
              <p:cNvSpPr>
                <a:spLocks noChangeArrowheads="1"/>
              </p:cNvSpPr>
              <p:nvPr/>
            </p:nvSpPr>
            <p:spPr bwMode="auto">
              <a:xfrm>
                <a:off x="937" y="2459"/>
                <a:ext cx="619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600">
                    <a:solidFill>
                      <a:srgbClr val="000000"/>
                    </a:solidFill>
                  </a:rPr>
                  <a:t>Polygon</a:t>
                </a:r>
              </a:p>
            </p:txBody>
          </p:sp>
          <p:sp>
            <p:nvSpPr>
              <p:cNvPr id="70681" name="Rectangle 12"/>
              <p:cNvSpPr>
                <a:spLocks noChangeArrowheads="1"/>
              </p:cNvSpPr>
              <p:nvPr/>
            </p:nvSpPr>
            <p:spPr bwMode="auto">
              <a:xfrm>
                <a:off x="884" y="3035"/>
                <a:ext cx="477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600" b="0">
                    <a:solidFill>
                      <a:srgbClr val="000000"/>
                    </a:solidFill>
                  </a:rPr>
                  <a:t>draw()</a:t>
                </a:r>
              </a:p>
            </p:txBody>
          </p:sp>
          <p:sp>
            <p:nvSpPr>
              <p:cNvPr id="70682" name="Rectangle 13"/>
              <p:cNvSpPr>
                <a:spLocks noChangeArrowheads="1"/>
              </p:cNvSpPr>
              <p:nvPr/>
            </p:nvSpPr>
            <p:spPr bwMode="auto">
              <a:xfrm>
                <a:off x="3992" y="2088"/>
                <a:ext cx="784" cy="1312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83" name="Rectangle 14"/>
              <p:cNvSpPr>
                <a:spLocks noChangeArrowheads="1"/>
              </p:cNvSpPr>
              <p:nvPr/>
            </p:nvSpPr>
            <p:spPr bwMode="auto">
              <a:xfrm>
                <a:off x="4187" y="2275"/>
                <a:ext cx="434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600">
                    <a:solidFill>
                      <a:srgbClr val="000000"/>
                    </a:solidFill>
                  </a:rPr>
                  <a:t>Point</a:t>
                </a:r>
              </a:p>
            </p:txBody>
          </p:sp>
          <p:sp>
            <p:nvSpPr>
              <p:cNvPr id="70684" name="Rectangle 15"/>
              <p:cNvSpPr>
                <a:spLocks noChangeArrowheads="1"/>
              </p:cNvSpPr>
              <p:nvPr/>
            </p:nvSpPr>
            <p:spPr bwMode="auto">
              <a:xfrm>
                <a:off x="4004" y="2691"/>
                <a:ext cx="648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600" b="0">
                    <a:solidFill>
                      <a:srgbClr val="000000"/>
                    </a:solidFill>
                  </a:rPr>
                  <a:t>x: Integer</a:t>
                </a:r>
              </a:p>
            </p:txBody>
          </p:sp>
          <p:sp>
            <p:nvSpPr>
              <p:cNvPr id="70685" name="Rectangle 16"/>
              <p:cNvSpPr>
                <a:spLocks noChangeArrowheads="1"/>
              </p:cNvSpPr>
              <p:nvPr/>
            </p:nvSpPr>
            <p:spPr bwMode="auto">
              <a:xfrm>
                <a:off x="4004" y="2955"/>
                <a:ext cx="648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600" b="0">
                    <a:solidFill>
                      <a:srgbClr val="000000"/>
                    </a:solidFill>
                  </a:rPr>
                  <a:t>y: Integer</a:t>
                </a:r>
              </a:p>
            </p:txBody>
          </p:sp>
          <p:sp>
            <p:nvSpPr>
              <p:cNvPr id="70686" name="Line 24"/>
              <p:cNvSpPr>
                <a:spLocks noChangeShapeType="1"/>
              </p:cNvSpPr>
              <p:nvPr/>
            </p:nvSpPr>
            <p:spPr bwMode="auto">
              <a:xfrm>
                <a:off x="880" y="2676"/>
                <a:ext cx="6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87" name="Line 25"/>
              <p:cNvSpPr>
                <a:spLocks noChangeShapeType="1"/>
              </p:cNvSpPr>
              <p:nvPr/>
            </p:nvSpPr>
            <p:spPr bwMode="auto">
              <a:xfrm>
                <a:off x="880" y="2916"/>
                <a:ext cx="6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88" name="Line 26"/>
              <p:cNvSpPr>
                <a:spLocks noChangeShapeType="1"/>
              </p:cNvSpPr>
              <p:nvPr/>
            </p:nvSpPr>
            <p:spPr bwMode="auto">
              <a:xfrm flipH="1">
                <a:off x="1572" y="2652"/>
                <a:ext cx="241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89" name="Line 27"/>
              <p:cNvSpPr>
                <a:spLocks noChangeShapeType="1"/>
              </p:cNvSpPr>
              <p:nvPr/>
            </p:nvSpPr>
            <p:spPr bwMode="auto">
              <a:xfrm>
                <a:off x="3988" y="2544"/>
                <a:ext cx="7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90" name="Line 28"/>
              <p:cNvSpPr>
                <a:spLocks noChangeShapeType="1"/>
              </p:cNvSpPr>
              <p:nvPr/>
            </p:nvSpPr>
            <p:spPr bwMode="auto">
              <a:xfrm>
                <a:off x="3988" y="3204"/>
                <a:ext cx="7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678" name="Rectangle 29"/>
            <p:cNvSpPr>
              <a:spLocks noChangeArrowheads="1"/>
            </p:cNvSpPr>
            <p:nvPr/>
          </p:nvSpPr>
          <p:spPr bwMode="auto">
            <a:xfrm>
              <a:off x="3641" y="2392"/>
              <a:ext cx="239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4000">
                  <a:solidFill>
                    <a:schemeClr val="tx1"/>
                  </a:solidFill>
                </a:rPr>
                <a:t>*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2025650" y="1308100"/>
            <a:ext cx="5016500" cy="1358900"/>
            <a:chOff x="1276" y="776"/>
            <a:chExt cx="3160" cy="856"/>
          </a:xfrm>
        </p:grpSpPr>
        <p:grpSp>
          <p:nvGrpSpPr>
            <p:cNvPr id="70663" name="Group 31"/>
            <p:cNvGrpSpPr>
              <a:grpSpLocks/>
            </p:cNvGrpSpPr>
            <p:nvPr/>
          </p:nvGrpSpPr>
          <p:grpSpPr bwMode="auto">
            <a:xfrm>
              <a:off x="1276" y="776"/>
              <a:ext cx="3160" cy="856"/>
              <a:chOff x="1276" y="776"/>
              <a:chExt cx="3160" cy="856"/>
            </a:xfrm>
          </p:grpSpPr>
          <p:sp>
            <p:nvSpPr>
              <p:cNvPr id="70666" name="Rectangle 3"/>
              <p:cNvSpPr>
                <a:spLocks noChangeArrowheads="1"/>
              </p:cNvSpPr>
              <p:nvPr/>
            </p:nvSpPr>
            <p:spPr bwMode="auto">
              <a:xfrm>
                <a:off x="1280" y="776"/>
                <a:ext cx="752" cy="85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67" name="Rectangle 4"/>
              <p:cNvSpPr>
                <a:spLocks noChangeArrowheads="1"/>
              </p:cNvSpPr>
              <p:nvPr/>
            </p:nvSpPr>
            <p:spPr bwMode="auto">
              <a:xfrm>
                <a:off x="1393" y="915"/>
                <a:ext cx="605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600">
                    <a:solidFill>
                      <a:srgbClr val="000000"/>
                    </a:solidFill>
                  </a:rPr>
                  <a:t>Country</a:t>
                </a:r>
              </a:p>
            </p:txBody>
          </p:sp>
          <p:sp>
            <p:nvSpPr>
              <p:cNvPr id="70668" name="Rectangle 5"/>
              <p:cNvSpPr>
                <a:spLocks noChangeArrowheads="1"/>
              </p:cNvSpPr>
              <p:nvPr/>
            </p:nvSpPr>
            <p:spPr bwMode="auto">
              <a:xfrm>
                <a:off x="1283" y="1251"/>
                <a:ext cx="804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600" b="0">
                    <a:solidFill>
                      <a:srgbClr val="000000"/>
                    </a:solidFill>
                  </a:rPr>
                  <a:t>name:String</a:t>
                </a:r>
              </a:p>
            </p:txBody>
          </p:sp>
          <p:sp>
            <p:nvSpPr>
              <p:cNvPr id="70669" name="Rectangle 6"/>
              <p:cNvSpPr>
                <a:spLocks noChangeArrowheads="1"/>
              </p:cNvSpPr>
              <p:nvPr/>
            </p:nvSpPr>
            <p:spPr bwMode="auto">
              <a:xfrm>
                <a:off x="3632" y="776"/>
                <a:ext cx="752" cy="85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70" name="Rectangle 7"/>
              <p:cNvSpPr>
                <a:spLocks noChangeArrowheads="1"/>
              </p:cNvSpPr>
              <p:nvPr/>
            </p:nvSpPr>
            <p:spPr bwMode="auto">
              <a:xfrm>
                <a:off x="3850" y="915"/>
                <a:ext cx="356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600">
                    <a:solidFill>
                      <a:srgbClr val="000000"/>
                    </a:solidFill>
                  </a:rPr>
                  <a:t>City</a:t>
                </a:r>
              </a:p>
            </p:txBody>
          </p:sp>
          <p:sp>
            <p:nvSpPr>
              <p:cNvPr id="70671" name="Rectangle 8"/>
              <p:cNvSpPr>
                <a:spLocks noChangeArrowheads="1"/>
              </p:cNvSpPr>
              <p:nvPr/>
            </p:nvSpPr>
            <p:spPr bwMode="auto">
              <a:xfrm>
                <a:off x="3632" y="1251"/>
                <a:ext cx="804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600" b="0">
                    <a:solidFill>
                      <a:srgbClr val="000000"/>
                    </a:solidFill>
                  </a:rPr>
                  <a:t>name:String</a:t>
                </a:r>
              </a:p>
            </p:txBody>
          </p:sp>
          <p:sp>
            <p:nvSpPr>
              <p:cNvPr id="70672" name="Line 19"/>
              <p:cNvSpPr>
                <a:spLocks noChangeShapeType="1"/>
              </p:cNvSpPr>
              <p:nvPr/>
            </p:nvSpPr>
            <p:spPr bwMode="auto">
              <a:xfrm>
                <a:off x="1276" y="1116"/>
                <a:ext cx="7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73" name="Line 20"/>
              <p:cNvSpPr>
                <a:spLocks noChangeShapeType="1"/>
              </p:cNvSpPr>
              <p:nvPr/>
            </p:nvSpPr>
            <p:spPr bwMode="auto">
              <a:xfrm>
                <a:off x="1276" y="1488"/>
                <a:ext cx="7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74" name="Line 21"/>
              <p:cNvSpPr>
                <a:spLocks noChangeShapeType="1"/>
              </p:cNvSpPr>
              <p:nvPr/>
            </p:nvSpPr>
            <p:spPr bwMode="auto">
              <a:xfrm>
                <a:off x="2044" y="1212"/>
                <a:ext cx="15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75" name="Line 22"/>
              <p:cNvSpPr>
                <a:spLocks noChangeShapeType="1"/>
              </p:cNvSpPr>
              <p:nvPr/>
            </p:nvSpPr>
            <p:spPr bwMode="auto">
              <a:xfrm>
                <a:off x="3640" y="1104"/>
                <a:ext cx="7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676" name="Line 23"/>
              <p:cNvSpPr>
                <a:spLocks noChangeShapeType="1"/>
              </p:cNvSpPr>
              <p:nvPr/>
            </p:nvSpPr>
            <p:spPr bwMode="auto">
              <a:xfrm>
                <a:off x="3628" y="1464"/>
                <a:ext cx="7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0664" name="Rectangle 35"/>
            <p:cNvSpPr>
              <a:spLocks noChangeArrowheads="1"/>
            </p:cNvSpPr>
            <p:nvPr/>
          </p:nvSpPr>
          <p:spPr bwMode="auto">
            <a:xfrm>
              <a:off x="3390" y="898"/>
              <a:ext cx="18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600">
                  <a:solidFill>
                    <a:schemeClr val="tx1"/>
                  </a:solidFill>
                </a:rPr>
                <a:t>1</a:t>
              </a:r>
              <a:endParaRPr lang="en-US" altLang="en-US" sz="4000">
                <a:solidFill>
                  <a:schemeClr val="tx1"/>
                </a:solidFill>
              </a:endParaRPr>
            </a:p>
          </p:txBody>
        </p:sp>
        <p:sp>
          <p:nvSpPr>
            <p:cNvPr id="70665" name="Rectangle 36"/>
            <p:cNvSpPr>
              <a:spLocks noChangeArrowheads="1"/>
            </p:cNvSpPr>
            <p:nvPr/>
          </p:nvSpPr>
          <p:spPr bwMode="auto">
            <a:xfrm>
              <a:off x="2082" y="957"/>
              <a:ext cx="185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600">
                  <a:solidFill>
                    <a:schemeClr val="tx1"/>
                  </a:solidFill>
                </a:rPr>
                <a:t>1</a:t>
              </a:r>
              <a:endParaRPr lang="en-US" altLang="en-US" sz="4000">
                <a:solidFill>
                  <a:schemeClr val="tx1"/>
                </a:solidFill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97" grpId="0" build="p" autoUpdateAnimBg="0"/>
      <p:bldP spid="148498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419100" y="222250"/>
            <a:ext cx="8153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000">
                <a:solidFill>
                  <a:schemeClr val="tx2"/>
                </a:solidFill>
                <a:latin typeface="Century Gothic" charset="0"/>
              </a:rPr>
              <a:t>Many-to-many Associations</a:t>
            </a:r>
          </a:p>
        </p:txBody>
      </p:sp>
      <p:sp>
        <p:nvSpPr>
          <p:cNvPr id="71683" name="Rectangle 7"/>
          <p:cNvSpPr>
            <a:spLocks noChangeArrowheads="1"/>
          </p:cNvSpPr>
          <p:nvPr/>
        </p:nvSpPr>
        <p:spPr bwMode="auto">
          <a:xfrm>
            <a:off x="1778000" y="2047875"/>
            <a:ext cx="1727200" cy="6477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de-DE" altLang="en-US"/>
          </a:p>
        </p:txBody>
      </p:sp>
      <p:sp>
        <p:nvSpPr>
          <p:cNvPr id="71684" name="Rectangle 8"/>
          <p:cNvSpPr>
            <a:spLocks noChangeArrowheads="1"/>
          </p:cNvSpPr>
          <p:nvPr/>
        </p:nvSpPr>
        <p:spPr bwMode="auto">
          <a:xfrm>
            <a:off x="1906588" y="2116138"/>
            <a:ext cx="13462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>
                <a:solidFill>
                  <a:srgbClr val="000000"/>
                </a:solidFill>
                <a:latin typeface="Times" charset="0"/>
              </a:rPr>
              <a:t>StockExchange</a:t>
            </a:r>
          </a:p>
        </p:txBody>
      </p:sp>
      <p:sp>
        <p:nvSpPr>
          <p:cNvPr id="71685" name="Rectangle 9"/>
          <p:cNvSpPr>
            <a:spLocks noChangeArrowheads="1"/>
          </p:cNvSpPr>
          <p:nvPr/>
        </p:nvSpPr>
        <p:spPr bwMode="auto">
          <a:xfrm>
            <a:off x="5676900" y="1997075"/>
            <a:ext cx="1485900" cy="863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de-DE" altLang="en-US"/>
          </a:p>
        </p:txBody>
      </p:sp>
      <p:sp>
        <p:nvSpPr>
          <p:cNvPr id="71686" name="Rectangle 10"/>
          <p:cNvSpPr>
            <a:spLocks noChangeArrowheads="1"/>
          </p:cNvSpPr>
          <p:nvPr/>
        </p:nvSpPr>
        <p:spPr bwMode="auto">
          <a:xfrm>
            <a:off x="5932488" y="2065338"/>
            <a:ext cx="92233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>
                <a:solidFill>
                  <a:srgbClr val="000000"/>
                </a:solidFill>
                <a:latin typeface="Times" charset="0"/>
              </a:rPr>
              <a:t>Company</a:t>
            </a:r>
          </a:p>
        </p:txBody>
      </p:sp>
      <p:sp>
        <p:nvSpPr>
          <p:cNvPr id="71687" name="Rectangle 11"/>
          <p:cNvSpPr>
            <a:spLocks noChangeArrowheads="1"/>
          </p:cNvSpPr>
          <p:nvPr/>
        </p:nvSpPr>
        <p:spPr bwMode="auto">
          <a:xfrm>
            <a:off x="5676900" y="2425700"/>
            <a:ext cx="29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de-DE" altLang="en-US"/>
          </a:p>
        </p:txBody>
      </p:sp>
      <p:sp>
        <p:nvSpPr>
          <p:cNvPr id="71688" name="Rectangle 12"/>
          <p:cNvSpPr>
            <a:spLocks noChangeArrowheads="1"/>
          </p:cNvSpPr>
          <p:nvPr/>
        </p:nvSpPr>
        <p:spPr bwMode="auto">
          <a:xfrm>
            <a:off x="5775325" y="2420938"/>
            <a:ext cx="11985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400">
                <a:solidFill>
                  <a:srgbClr val="000000"/>
                </a:solidFill>
                <a:latin typeface="Times" charset="0"/>
              </a:rPr>
              <a:t>tickerSymbol</a:t>
            </a:r>
          </a:p>
        </p:txBody>
      </p:sp>
      <p:sp>
        <p:nvSpPr>
          <p:cNvPr id="71689" name="Rectangle 13"/>
          <p:cNvSpPr>
            <a:spLocks noChangeArrowheads="1"/>
          </p:cNvSpPr>
          <p:nvPr/>
        </p:nvSpPr>
        <p:spPr bwMode="auto">
          <a:xfrm>
            <a:off x="4191000" y="2286000"/>
            <a:ext cx="682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800" i="1">
                <a:solidFill>
                  <a:srgbClr val="3333FF"/>
                </a:solidFill>
                <a:latin typeface="Times" charset="0"/>
              </a:rPr>
              <a:t>Lists </a:t>
            </a:r>
          </a:p>
        </p:txBody>
      </p:sp>
      <p:sp>
        <p:nvSpPr>
          <p:cNvPr id="71690" name="Line 14"/>
          <p:cNvSpPr>
            <a:spLocks noChangeShapeType="1"/>
          </p:cNvSpPr>
          <p:nvPr/>
        </p:nvSpPr>
        <p:spPr bwMode="auto">
          <a:xfrm>
            <a:off x="1778000" y="2352675"/>
            <a:ext cx="1720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1" name="Line 15"/>
          <p:cNvSpPr>
            <a:spLocks noChangeShapeType="1"/>
          </p:cNvSpPr>
          <p:nvPr/>
        </p:nvSpPr>
        <p:spPr bwMode="auto">
          <a:xfrm>
            <a:off x="1778000" y="2581275"/>
            <a:ext cx="1720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Line 16"/>
          <p:cNvSpPr>
            <a:spLocks noChangeShapeType="1"/>
          </p:cNvSpPr>
          <p:nvPr/>
        </p:nvSpPr>
        <p:spPr bwMode="auto">
          <a:xfrm>
            <a:off x="5683250" y="2409825"/>
            <a:ext cx="147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3" name="Line 17"/>
          <p:cNvSpPr>
            <a:spLocks noChangeShapeType="1"/>
          </p:cNvSpPr>
          <p:nvPr/>
        </p:nvSpPr>
        <p:spPr bwMode="auto">
          <a:xfrm>
            <a:off x="5683250" y="2733675"/>
            <a:ext cx="147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4" name="Line 18"/>
          <p:cNvSpPr>
            <a:spLocks noChangeShapeType="1"/>
          </p:cNvSpPr>
          <p:nvPr/>
        </p:nvSpPr>
        <p:spPr bwMode="auto">
          <a:xfrm>
            <a:off x="3511550" y="2257425"/>
            <a:ext cx="21542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Rectangle 19"/>
          <p:cNvSpPr>
            <a:spLocks noChangeArrowheads="1"/>
          </p:cNvSpPr>
          <p:nvPr/>
        </p:nvSpPr>
        <p:spPr bwMode="auto">
          <a:xfrm>
            <a:off x="5322888" y="1965325"/>
            <a:ext cx="3730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/>
              <a:t>*</a:t>
            </a:r>
          </a:p>
        </p:txBody>
      </p:sp>
      <p:sp>
        <p:nvSpPr>
          <p:cNvPr id="71696" name="Rectangle 20"/>
          <p:cNvSpPr>
            <a:spLocks noChangeArrowheads="1"/>
          </p:cNvSpPr>
          <p:nvPr/>
        </p:nvSpPr>
        <p:spPr bwMode="auto">
          <a:xfrm>
            <a:off x="3527425" y="1963738"/>
            <a:ext cx="37306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/>
              <a:t>*</a:t>
            </a:r>
          </a:p>
        </p:txBody>
      </p:sp>
      <p:sp>
        <p:nvSpPr>
          <p:cNvPr id="71697" name="Rectangle 51"/>
          <p:cNvSpPr>
            <a:spLocks noChangeArrowheads="1"/>
          </p:cNvSpPr>
          <p:nvPr/>
        </p:nvSpPr>
        <p:spPr bwMode="auto">
          <a:xfrm>
            <a:off x="1524000" y="3581400"/>
            <a:ext cx="62150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2000" b="0">
                <a:solidFill>
                  <a:srgbClr val="000000"/>
                </a:solidFill>
                <a:latin typeface="Verdana" charset="0"/>
              </a:rPr>
              <a:t> A stock exchange lists many companies.</a:t>
            </a:r>
          </a:p>
          <a:p>
            <a:pPr>
              <a:buFont typeface="Arial" charset="0"/>
              <a:buChar char="•"/>
            </a:pPr>
            <a:r>
              <a:rPr lang="en-US" altLang="en-US" sz="2000" b="0">
                <a:solidFill>
                  <a:srgbClr val="000000"/>
                </a:solidFill>
                <a:latin typeface="Verdana" charset="0"/>
              </a:rPr>
              <a:t> Each company is identified by a ticker symbol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en-US" smtClean="0">
                <a:ea typeface="ＭＳ Ｐゴシック" charset="-128"/>
              </a:rPr>
              <a:t>From Problem Statement To  Object Model</a:t>
            </a:r>
          </a:p>
        </p:txBody>
      </p:sp>
      <p:sp>
        <p:nvSpPr>
          <p:cNvPr id="72707" name="Rectangle 6"/>
          <p:cNvSpPr>
            <a:spLocks noChangeArrowheads="1"/>
          </p:cNvSpPr>
          <p:nvPr/>
        </p:nvSpPr>
        <p:spPr bwMode="auto">
          <a:xfrm>
            <a:off x="3190875" y="1865313"/>
            <a:ext cx="25717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b="0">
                <a:solidFill>
                  <a:srgbClr val="000000"/>
                </a:solidFill>
                <a:latin typeface="Times" charset="0"/>
              </a:rPr>
              <a:t> </a:t>
            </a:r>
          </a:p>
        </p:txBody>
      </p:sp>
      <p:sp>
        <p:nvSpPr>
          <p:cNvPr id="72708" name="Rectangle 7"/>
          <p:cNvSpPr>
            <a:spLocks noChangeArrowheads="1"/>
          </p:cNvSpPr>
          <p:nvPr/>
        </p:nvSpPr>
        <p:spPr bwMode="auto">
          <a:xfrm>
            <a:off x="744538" y="1457325"/>
            <a:ext cx="7505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96913" y="3333750"/>
            <a:ext cx="7172325" cy="2527300"/>
            <a:chOff x="439" y="2100"/>
            <a:chExt cx="4518" cy="1592"/>
          </a:xfrm>
        </p:grpSpPr>
        <p:sp>
          <p:nvSpPr>
            <p:cNvPr id="72711" name="Rectangle 8"/>
            <p:cNvSpPr>
              <a:spLocks noChangeArrowheads="1"/>
            </p:cNvSpPr>
            <p:nvPr/>
          </p:nvSpPr>
          <p:spPr bwMode="auto">
            <a:xfrm>
              <a:off x="439" y="2100"/>
              <a:ext cx="12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2000" b="0" i="1">
                  <a:solidFill>
                    <a:srgbClr val="000000"/>
                  </a:solidFill>
                </a:rPr>
                <a:t>Class Diagram:</a:t>
              </a:r>
            </a:p>
          </p:txBody>
        </p:sp>
        <p:grpSp>
          <p:nvGrpSpPr>
            <p:cNvPr id="72712" name="Group 22"/>
            <p:cNvGrpSpPr>
              <a:grpSpLocks/>
            </p:cNvGrpSpPr>
            <p:nvPr/>
          </p:nvGrpSpPr>
          <p:grpSpPr bwMode="auto">
            <a:xfrm>
              <a:off x="835" y="2660"/>
              <a:ext cx="4122" cy="1032"/>
              <a:chOff x="835" y="2660"/>
              <a:chExt cx="4122" cy="1032"/>
            </a:xfrm>
          </p:grpSpPr>
          <p:sp>
            <p:nvSpPr>
              <p:cNvPr id="72713" name="Rectangle 9"/>
              <p:cNvSpPr>
                <a:spLocks noChangeArrowheads="1"/>
              </p:cNvSpPr>
              <p:nvPr/>
            </p:nvSpPr>
            <p:spPr bwMode="auto">
              <a:xfrm>
                <a:off x="864" y="2720"/>
                <a:ext cx="1334" cy="77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14" name="Rectangle 10"/>
              <p:cNvSpPr>
                <a:spLocks noChangeArrowheads="1"/>
              </p:cNvSpPr>
              <p:nvPr/>
            </p:nvSpPr>
            <p:spPr bwMode="auto">
              <a:xfrm>
                <a:off x="835" y="2778"/>
                <a:ext cx="1373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>
                    <a:solidFill>
                      <a:srgbClr val="0033CC"/>
                    </a:solidFill>
                    <a:latin typeface="Times" charset="0"/>
                  </a:rPr>
                  <a:t>StockExchange</a:t>
                </a: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72715" name="Rectangle 11"/>
              <p:cNvSpPr>
                <a:spLocks noChangeArrowheads="1"/>
              </p:cNvSpPr>
              <p:nvPr/>
            </p:nvSpPr>
            <p:spPr bwMode="auto">
              <a:xfrm>
                <a:off x="3756" y="2660"/>
                <a:ext cx="1188" cy="1032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16" name="Rectangle 12"/>
              <p:cNvSpPr>
                <a:spLocks noChangeArrowheads="1"/>
              </p:cNvSpPr>
              <p:nvPr/>
            </p:nvSpPr>
            <p:spPr bwMode="auto">
              <a:xfrm>
                <a:off x="3840" y="2718"/>
                <a:ext cx="914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>
                    <a:solidFill>
                      <a:srgbClr val="0033CC"/>
                    </a:solidFill>
                    <a:latin typeface="Times" charset="0"/>
                  </a:rPr>
                  <a:t>Company</a:t>
                </a: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72717" name="Rectangle 13"/>
              <p:cNvSpPr>
                <a:spLocks noChangeArrowheads="1"/>
              </p:cNvSpPr>
              <p:nvPr/>
            </p:nvSpPr>
            <p:spPr bwMode="auto">
              <a:xfrm>
                <a:off x="3744" y="3140"/>
                <a:ext cx="1213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>
                    <a:solidFill>
                      <a:srgbClr val="0033CC"/>
                    </a:solidFill>
                    <a:latin typeface="Times" charset="0"/>
                  </a:rPr>
                  <a:t>tickerSymbol</a:t>
                </a:r>
                <a:endParaRPr lang="en-US" altLang="en-US">
                  <a:solidFill>
                    <a:srgbClr val="000000"/>
                  </a:solidFill>
                  <a:latin typeface="Times" charset="0"/>
                </a:endParaRPr>
              </a:p>
            </p:txBody>
          </p:sp>
          <p:sp>
            <p:nvSpPr>
              <p:cNvPr id="72718" name="Rectangle 14"/>
              <p:cNvSpPr>
                <a:spLocks noChangeArrowheads="1"/>
              </p:cNvSpPr>
              <p:nvPr/>
            </p:nvSpPr>
            <p:spPr bwMode="auto">
              <a:xfrm>
                <a:off x="2698" y="2978"/>
                <a:ext cx="535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i="1">
                    <a:solidFill>
                      <a:srgbClr val="3333FF"/>
                    </a:solidFill>
                    <a:latin typeface="Times" charset="0"/>
                  </a:rPr>
                  <a:t>Lists</a:t>
                </a:r>
                <a:r>
                  <a:rPr lang="en-US" altLang="en-US">
                    <a:solidFill>
                      <a:srgbClr val="000000"/>
                    </a:solidFill>
                    <a:latin typeface="Times" charset="0"/>
                  </a:rPr>
                  <a:t> </a:t>
                </a:r>
              </a:p>
            </p:txBody>
          </p:sp>
          <p:sp>
            <p:nvSpPr>
              <p:cNvPr id="72719" name="Line 15"/>
              <p:cNvSpPr>
                <a:spLocks noChangeShapeType="1"/>
              </p:cNvSpPr>
              <p:nvPr/>
            </p:nvSpPr>
            <p:spPr bwMode="auto">
              <a:xfrm>
                <a:off x="864" y="3086"/>
                <a:ext cx="132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0" name="Line 16"/>
              <p:cNvSpPr>
                <a:spLocks noChangeShapeType="1"/>
              </p:cNvSpPr>
              <p:nvPr/>
            </p:nvSpPr>
            <p:spPr bwMode="auto">
              <a:xfrm flipV="1">
                <a:off x="864" y="3357"/>
                <a:ext cx="1343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1" name="Line 17"/>
              <p:cNvSpPr>
                <a:spLocks noChangeShapeType="1"/>
              </p:cNvSpPr>
              <p:nvPr/>
            </p:nvSpPr>
            <p:spPr bwMode="auto">
              <a:xfrm>
                <a:off x="3761" y="3153"/>
                <a:ext cx="118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Line 18"/>
              <p:cNvSpPr>
                <a:spLocks noChangeShapeType="1"/>
              </p:cNvSpPr>
              <p:nvPr/>
            </p:nvSpPr>
            <p:spPr bwMode="auto">
              <a:xfrm>
                <a:off x="3761" y="3538"/>
                <a:ext cx="118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Line 19"/>
              <p:cNvSpPr>
                <a:spLocks noChangeShapeType="1"/>
              </p:cNvSpPr>
              <p:nvPr/>
            </p:nvSpPr>
            <p:spPr bwMode="auto">
              <a:xfrm>
                <a:off x="2202" y="2973"/>
                <a:ext cx="155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20"/>
              <p:cNvSpPr>
                <a:spLocks noChangeArrowheads="1"/>
              </p:cNvSpPr>
              <p:nvPr/>
            </p:nvSpPr>
            <p:spPr bwMode="auto">
              <a:xfrm>
                <a:off x="3476" y="2752"/>
                <a:ext cx="189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>
                    <a:solidFill>
                      <a:schemeClr val="tx1"/>
                    </a:solidFill>
                  </a:rPr>
                  <a:t>*</a:t>
                </a:r>
              </a:p>
            </p:txBody>
          </p:sp>
          <p:sp>
            <p:nvSpPr>
              <p:cNvPr id="72725" name="Rectangle 21"/>
              <p:cNvSpPr>
                <a:spLocks noChangeArrowheads="1"/>
              </p:cNvSpPr>
              <p:nvPr/>
            </p:nvSpPr>
            <p:spPr bwMode="auto">
              <a:xfrm>
                <a:off x="2235" y="2752"/>
                <a:ext cx="189" cy="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>
                    <a:solidFill>
                      <a:schemeClr val="tx1"/>
                    </a:solidFill>
                  </a:rPr>
                  <a:t>*</a:t>
                </a:r>
              </a:p>
            </p:txBody>
          </p:sp>
        </p:grpSp>
      </p:grpSp>
      <p:sp>
        <p:nvSpPr>
          <p:cNvPr id="72710" name="Rectangle 23"/>
          <p:cNvSpPr>
            <a:spLocks noChangeArrowheads="1"/>
          </p:cNvSpPr>
          <p:nvPr/>
        </p:nvSpPr>
        <p:spPr bwMode="auto">
          <a:xfrm>
            <a:off x="842963" y="1384300"/>
            <a:ext cx="8026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b="0" i="1">
                <a:solidFill>
                  <a:srgbClr val="000000"/>
                </a:solidFill>
                <a:latin typeface="Times" charset="0"/>
              </a:rPr>
              <a:t>Problem Statement: A </a:t>
            </a:r>
            <a:r>
              <a:rPr lang="en-US" altLang="en-US" b="0" i="1">
                <a:solidFill>
                  <a:srgbClr val="0033CC"/>
                </a:solidFill>
                <a:latin typeface="Times" charset="0"/>
              </a:rPr>
              <a:t>stock exchange lists</a:t>
            </a:r>
            <a:r>
              <a:rPr lang="en-US" altLang="en-US" b="0" i="1">
                <a:solidFill>
                  <a:srgbClr val="000000"/>
                </a:solidFill>
                <a:latin typeface="Times" charset="0"/>
              </a:rPr>
              <a:t> many </a:t>
            </a:r>
            <a:r>
              <a:rPr lang="en-US" altLang="en-US" b="0" i="1">
                <a:solidFill>
                  <a:srgbClr val="0033CC"/>
                </a:solidFill>
                <a:latin typeface="Times" charset="0"/>
              </a:rPr>
              <a:t>companies</a:t>
            </a:r>
            <a:r>
              <a:rPr lang="en-US" altLang="en-US" b="0" i="1">
                <a:solidFill>
                  <a:srgbClr val="000000"/>
                </a:solidFill>
                <a:latin typeface="Times" charset="0"/>
              </a:rPr>
              <a:t>. Each company is uniquely identified by a </a:t>
            </a:r>
            <a:r>
              <a:rPr lang="en-US" altLang="en-US" b="0" i="1">
                <a:solidFill>
                  <a:srgbClr val="0033CC"/>
                </a:solidFill>
                <a:latin typeface="Times" charset="0"/>
              </a:rPr>
              <a:t>ticker symbol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84200" y="266700"/>
            <a:ext cx="7937500" cy="762000"/>
          </a:xfrm>
        </p:spPr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Aggregation</a:t>
            </a:r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33388" y="963613"/>
            <a:ext cx="7823200" cy="1468437"/>
          </a:xfrm>
        </p:spPr>
        <p:txBody>
          <a:bodyPr/>
          <a:lstStyle/>
          <a:p>
            <a:r>
              <a:rPr lang="en-US" altLang="en-US" sz="2000" smtClean="0">
                <a:ea typeface="ＭＳ Ｐゴシック" charset="-128"/>
              </a:rPr>
              <a:t>An </a:t>
            </a:r>
            <a:r>
              <a:rPr lang="en-US" altLang="en-US" sz="2000" i="1" smtClean="0">
                <a:solidFill>
                  <a:srgbClr val="1615B1"/>
                </a:solidFill>
                <a:ea typeface="ＭＳ Ｐゴシック" charset="-128"/>
              </a:rPr>
              <a:t>aggregation</a:t>
            </a:r>
            <a:r>
              <a:rPr lang="en-US" altLang="en-US" sz="2000" smtClean="0">
                <a:ea typeface="ＭＳ Ｐゴシック" charset="-128"/>
              </a:rPr>
              <a:t> is a special case of association denoting a “consists-of” hierarchy</a:t>
            </a:r>
          </a:p>
          <a:p>
            <a:r>
              <a:rPr lang="en-US" altLang="en-US" sz="2000" smtClean="0">
                <a:ea typeface="ＭＳ Ｐゴシック" charset="-128"/>
              </a:rPr>
              <a:t>The </a:t>
            </a:r>
            <a:r>
              <a:rPr lang="en-US" altLang="en-US" sz="2000" i="1" smtClean="0">
                <a:ea typeface="ＭＳ Ｐゴシック" charset="-128"/>
              </a:rPr>
              <a:t>aggregate</a:t>
            </a:r>
            <a:r>
              <a:rPr lang="en-US" altLang="en-US" sz="2000" smtClean="0">
                <a:ea typeface="ＭＳ Ｐゴシック" charset="-128"/>
              </a:rPr>
              <a:t> is the parent class, </a:t>
            </a:r>
            <a:br>
              <a:rPr lang="en-US" altLang="en-US" sz="2000" smtClean="0">
                <a:ea typeface="ＭＳ Ｐゴシック" charset="-128"/>
              </a:rPr>
            </a:br>
            <a:r>
              <a:rPr lang="en-US" altLang="en-US" sz="2000" smtClean="0">
                <a:ea typeface="ＭＳ Ｐゴシック" charset="-128"/>
              </a:rPr>
              <a:t>the components are the children classes</a:t>
            </a:r>
          </a:p>
        </p:txBody>
      </p:sp>
      <p:grpSp>
        <p:nvGrpSpPr>
          <p:cNvPr id="2" name="Group 130"/>
          <p:cNvGrpSpPr>
            <a:grpSpLocks/>
          </p:cNvGrpSpPr>
          <p:nvPr/>
        </p:nvGrpSpPr>
        <p:grpSpPr bwMode="auto">
          <a:xfrm>
            <a:off x="5434013" y="1354138"/>
            <a:ext cx="3033712" cy="2295525"/>
            <a:chOff x="3760" y="1244"/>
            <a:chExt cx="1196" cy="1112"/>
          </a:xfrm>
        </p:grpSpPr>
        <p:sp>
          <p:nvSpPr>
            <p:cNvPr id="76816" name="Rectangle 110"/>
            <p:cNvSpPr>
              <a:spLocks noChangeArrowheads="1"/>
            </p:cNvSpPr>
            <p:nvPr/>
          </p:nvSpPr>
          <p:spPr bwMode="auto">
            <a:xfrm>
              <a:off x="4068" y="1244"/>
              <a:ext cx="728" cy="30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17" name="Rectangle 111"/>
            <p:cNvSpPr>
              <a:spLocks noChangeArrowheads="1"/>
            </p:cNvSpPr>
            <p:nvPr/>
          </p:nvSpPr>
          <p:spPr bwMode="auto">
            <a:xfrm>
              <a:off x="4081" y="1284"/>
              <a:ext cx="72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700">
                  <a:solidFill>
                    <a:srgbClr val="000000"/>
                  </a:solidFill>
                </a:rPr>
                <a:t>Exhaust system</a:t>
              </a:r>
            </a:p>
          </p:txBody>
        </p:sp>
        <p:sp>
          <p:nvSpPr>
            <p:cNvPr id="76818" name="Rectangle 112"/>
            <p:cNvSpPr>
              <a:spLocks noChangeArrowheads="1"/>
            </p:cNvSpPr>
            <p:nvPr/>
          </p:nvSpPr>
          <p:spPr bwMode="auto">
            <a:xfrm>
              <a:off x="3780" y="1948"/>
              <a:ext cx="400" cy="4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19" name="Rectangle 113"/>
            <p:cNvSpPr>
              <a:spLocks noChangeArrowheads="1"/>
            </p:cNvSpPr>
            <p:nvPr/>
          </p:nvSpPr>
          <p:spPr bwMode="auto">
            <a:xfrm>
              <a:off x="3798" y="1988"/>
              <a:ext cx="355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700">
                  <a:solidFill>
                    <a:srgbClr val="000000"/>
                  </a:solidFill>
                </a:rPr>
                <a:t>Muffler</a:t>
              </a:r>
            </a:p>
          </p:txBody>
        </p:sp>
        <p:sp>
          <p:nvSpPr>
            <p:cNvPr id="76820" name="Rectangle 114"/>
            <p:cNvSpPr>
              <a:spLocks noChangeArrowheads="1"/>
            </p:cNvSpPr>
            <p:nvPr/>
          </p:nvSpPr>
          <p:spPr bwMode="auto">
            <a:xfrm>
              <a:off x="3760" y="2148"/>
              <a:ext cx="402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700" b="0">
                  <a:solidFill>
                    <a:srgbClr val="000000"/>
                  </a:solidFill>
                </a:rPr>
                <a:t>diameter</a:t>
              </a:r>
            </a:p>
          </p:txBody>
        </p:sp>
        <p:sp>
          <p:nvSpPr>
            <p:cNvPr id="76821" name="Rectangle 115"/>
            <p:cNvSpPr>
              <a:spLocks noChangeArrowheads="1"/>
            </p:cNvSpPr>
            <p:nvPr/>
          </p:nvSpPr>
          <p:spPr bwMode="auto">
            <a:xfrm>
              <a:off x="4564" y="1956"/>
              <a:ext cx="392" cy="4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22" name="Rectangle 116"/>
            <p:cNvSpPr>
              <a:spLocks noChangeArrowheads="1"/>
            </p:cNvSpPr>
            <p:nvPr/>
          </p:nvSpPr>
          <p:spPr bwMode="auto">
            <a:xfrm>
              <a:off x="4558" y="1996"/>
              <a:ext cx="393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700">
                  <a:solidFill>
                    <a:srgbClr val="000000"/>
                  </a:solidFill>
                </a:rPr>
                <a:t>Tailpipe</a:t>
              </a:r>
            </a:p>
          </p:txBody>
        </p:sp>
        <p:sp>
          <p:nvSpPr>
            <p:cNvPr id="76823" name="Rectangle 117"/>
            <p:cNvSpPr>
              <a:spLocks noChangeArrowheads="1"/>
            </p:cNvSpPr>
            <p:nvPr/>
          </p:nvSpPr>
          <p:spPr bwMode="auto">
            <a:xfrm>
              <a:off x="4537" y="2156"/>
              <a:ext cx="403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700" b="0">
                  <a:solidFill>
                    <a:srgbClr val="000000"/>
                  </a:solidFill>
                </a:rPr>
                <a:t>diameter</a:t>
              </a:r>
            </a:p>
          </p:txBody>
        </p:sp>
        <p:sp>
          <p:nvSpPr>
            <p:cNvPr id="76824" name="Line 118"/>
            <p:cNvSpPr>
              <a:spLocks noChangeShapeType="1"/>
            </p:cNvSpPr>
            <p:nvPr/>
          </p:nvSpPr>
          <p:spPr bwMode="auto">
            <a:xfrm>
              <a:off x="4072" y="1420"/>
              <a:ext cx="7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5" name="Line 119"/>
            <p:cNvSpPr>
              <a:spLocks noChangeShapeType="1"/>
            </p:cNvSpPr>
            <p:nvPr/>
          </p:nvSpPr>
          <p:spPr bwMode="auto">
            <a:xfrm>
              <a:off x="4072" y="1492"/>
              <a:ext cx="7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6" name="Line 120"/>
            <p:cNvSpPr>
              <a:spLocks noChangeShapeType="1"/>
            </p:cNvSpPr>
            <p:nvPr/>
          </p:nvSpPr>
          <p:spPr bwMode="auto">
            <a:xfrm>
              <a:off x="3796" y="2128"/>
              <a:ext cx="3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7" name="Line 121"/>
            <p:cNvSpPr>
              <a:spLocks noChangeShapeType="1"/>
            </p:cNvSpPr>
            <p:nvPr/>
          </p:nvSpPr>
          <p:spPr bwMode="auto">
            <a:xfrm>
              <a:off x="3784" y="2308"/>
              <a:ext cx="4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8" name="Line 122"/>
            <p:cNvSpPr>
              <a:spLocks noChangeShapeType="1"/>
            </p:cNvSpPr>
            <p:nvPr/>
          </p:nvSpPr>
          <p:spPr bwMode="auto">
            <a:xfrm>
              <a:off x="4564" y="2140"/>
              <a:ext cx="3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9" name="Line 123"/>
            <p:cNvSpPr>
              <a:spLocks noChangeShapeType="1"/>
            </p:cNvSpPr>
            <p:nvPr/>
          </p:nvSpPr>
          <p:spPr bwMode="auto">
            <a:xfrm>
              <a:off x="4564" y="2308"/>
              <a:ext cx="3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0" name="AutoShape 124"/>
            <p:cNvSpPr>
              <a:spLocks noChangeArrowheads="1"/>
            </p:cNvSpPr>
            <p:nvPr/>
          </p:nvSpPr>
          <p:spPr bwMode="auto">
            <a:xfrm>
              <a:off x="4120" y="1568"/>
              <a:ext cx="76" cy="64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31" name="AutoShape 125"/>
            <p:cNvSpPr>
              <a:spLocks noChangeArrowheads="1"/>
            </p:cNvSpPr>
            <p:nvPr/>
          </p:nvSpPr>
          <p:spPr bwMode="auto">
            <a:xfrm>
              <a:off x="4564" y="1568"/>
              <a:ext cx="76" cy="64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32" name="Line 126"/>
            <p:cNvSpPr>
              <a:spLocks noChangeShapeType="1"/>
            </p:cNvSpPr>
            <p:nvPr/>
          </p:nvSpPr>
          <p:spPr bwMode="auto">
            <a:xfrm>
              <a:off x="4608" y="1628"/>
              <a:ext cx="0" cy="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3" name="Line 127"/>
            <p:cNvSpPr>
              <a:spLocks noChangeShapeType="1"/>
            </p:cNvSpPr>
            <p:nvPr/>
          </p:nvSpPr>
          <p:spPr bwMode="auto">
            <a:xfrm>
              <a:off x="4164" y="1628"/>
              <a:ext cx="0" cy="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4" name="Rectangle 128"/>
            <p:cNvSpPr>
              <a:spLocks noChangeArrowheads="1"/>
            </p:cNvSpPr>
            <p:nvPr/>
          </p:nvSpPr>
          <p:spPr bwMode="auto">
            <a:xfrm>
              <a:off x="3912" y="1749"/>
              <a:ext cx="318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 b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6835" name="Rectangle 129"/>
            <p:cNvSpPr>
              <a:spLocks noChangeArrowheads="1"/>
            </p:cNvSpPr>
            <p:nvPr/>
          </p:nvSpPr>
          <p:spPr bwMode="auto">
            <a:xfrm>
              <a:off x="4608" y="1733"/>
              <a:ext cx="318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 b="0">
                  <a:solidFill>
                    <a:srgbClr val="000000"/>
                  </a:solidFill>
                </a:rPr>
                <a:t>0..2</a:t>
              </a:r>
              <a:endParaRPr lang="en-US" altLang="en-US" sz="2800" b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155"/>
          <p:cNvGrpSpPr>
            <a:grpSpLocks/>
          </p:cNvGrpSpPr>
          <p:nvPr/>
        </p:nvGrpSpPr>
        <p:grpSpPr bwMode="auto">
          <a:xfrm>
            <a:off x="2222500" y="4919663"/>
            <a:ext cx="5178425" cy="1379537"/>
            <a:chOff x="1400" y="3346"/>
            <a:chExt cx="3262" cy="869"/>
          </a:xfrm>
        </p:grpSpPr>
        <p:grpSp>
          <p:nvGrpSpPr>
            <p:cNvPr id="76807" name="Group 15"/>
            <p:cNvGrpSpPr>
              <a:grpSpLocks/>
            </p:cNvGrpSpPr>
            <p:nvPr/>
          </p:nvGrpSpPr>
          <p:grpSpPr bwMode="auto">
            <a:xfrm>
              <a:off x="1400" y="3346"/>
              <a:ext cx="1390" cy="282"/>
              <a:chOff x="554" y="1434"/>
              <a:chExt cx="1390" cy="282"/>
            </a:xfrm>
          </p:grpSpPr>
          <p:sp>
            <p:nvSpPr>
              <p:cNvPr id="76814" name="Rectangle 16"/>
              <p:cNvSpPr>
                <a:spLocks noChangeArrowheads="1"/>
              </p:cNvSpPr>
              <p:nvPr/>
            </p:nvSpPr>
            <p:spPr bwMode="auto">
              <a:xfrm>
                <a:off x="554" y="1434"/>
                <a:ext cx="1390" cy="28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6815" name="Rectangle 17"/>
              <p:cNvSpPr>
                <a:spLocks noChangeArrowheads="1"/>
              </p:cNvSpPr>
              <p:nvPr/>
            </p:nvSpPr>
            <p:spPr bwMode="auto">
              <a:xfrm>
                <a:off x="687" y="1507"/>
                <a:ext cx="112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TicketMachine</a:t>
                </a:r>
              </a:p>
            </p:txBody>
          </p:sp>
        </p:grpSp>
        <p:grpSp>
          <p:nvGrpSpPr>
            <p:cNvPr id="76808" name="Group 18"/>
            <p:cNvGrpSpPr>
              <a:grpSpLocks/>
            </p:cNvGrpSpPr>
            <p:nvPr/>
          </p:nvGrpSpPr>
          <p:grpSpPr bwMode="auto">
            <a:xfrm>
              <a:off x="3272" y="3933"/>
              <a:ext cx="1390" cy="282"/>
              <a:chOff x="554" y="1413"/>
              <a:chExt cx="1390" cy="282"/>
            </a:xfrm>
          </p:grpSpPr>
          <p:sp>
            <p:nvSpPr>
              <p:cNvPr id="76812" name="Rectangle 19"/>
              <p:cNvSpPr>
                <a:spLocks noChangeArrowheads="1"/>
              </p:cNvSpPr>
              <p:nvPr/>
            </p:nvSpPr>
            <p:spPr bwMode="auto">
              <a:xfrm>
                <a:off x="554" y="1413"/>
                <a:ext cx="1390" cy="28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6813" name="Rectangle 20"/>
              <p:cNvSpPr>
                <a:spLocks noChangeArrowheads="1"/>
              </p:cNvSpPr>
              <p:nvPr/>
            </p:nvSpPr>
            <p:spPr bwMode="auto">
              <a:xfrm>
                <a:off x="817" y="1507"/>
                <a:ext cx="8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ZoneButton</a:t>
                </a:r>
              </a:p>
            </p:txBody>
          </p:sp>
        </p:grpSp>
        <p:cxnSp>
          <p:nvCxnSpPr>
            <p:cNvPr id="76809" name="AutoShape 21"/>
            <p:cNvCxnSpPr>
              <a:cxnSpLocks noChangeShapeType="1"/>
              <a:stCxn id="76814" idx="2"/>
              <a:endCxn id="76812" idx="1"/>
            </p:cNvCxnSpPr>
            <p:nvPr/>
          </p:nvCxnSpPr>
          <p:spPr bwMode="auto">
            <a:xfrm rot="16200000" flipH="1">
              <a:off x="2461" y="3263"/>
              <a:ext cx="446" cy="1177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810" name="AutoShape 22"/>
            <p:cNvSpPr>
              <a:spLocks noChangeArrowheads="1"/>
            </p:cNvSpPr>
            <p:nvPr/>
          </p:nvSpPr>
          <p:spPr bwMode="auto">
            <a:xfrm>
              <a:off x="2024" y="3627"/>
              <a:ext cx="151" cy="177"/>
            </a:xfrm>
            <a:prstGeom prst="diamond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11" name="Text Box 23"/>
            <p:cNvSpPr txBox="1">
              <a:spLocks noChangeArrowheads="1"/>
            </p:cNvSpPr>
            <p:nvPr/>
          </p:nvSpPr>
          <p:spPr bwMode="auto">
            <a:xfrm>
              <a:off x="3016" y="379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800" b="0">
                  <a:solidFill>
                    <a:schemeClr val="tx1"/>
                  </a:solidFill>
                </a:rPr>
                <a:t>3</a:t>
              </a:r>
              <a:endParaRPr lang="en-US" altLang="en-US" sz="1800" b="0"/>
            </a:p>
          </p:txBody>
        </p:sp>
      </p:grpSp>
      <p:sp>
        <p:nvSpPr>
          <p:cNvPr id="120989" name="Rectangle 157"/>
          <p:cNvSpPr>
            <a:spLocks noChangeArrowheads="1"/>
          </p:cNvSpPr>
          <p:nvPr/>
        </p:nvSpPr>
        <p:spPr bwMode="auto">
          <a:xfrm>
            <a:off x="496888" y="3654425"/>
            <a:ext cx="7823200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2000" b="0">
                <a:solidFill>
                  <a:schemeClr val="tx1"/>
                </a:solidFill>
                <a:latin typeface="Verdana" charset="0"/>
              </a:rPr>
              <a:t>A solid diamond denotes </a:t>
            </a:r>
            <a:r>
              <a:rPr lang="en-US" altLang="en-US" sz="2000" b="0" i="1">
                <a:solidFill>
                  <a:srgbClr val="1615B1"/>
                </a:solidFill>
                <a:latin typeface="Verdana" charset="0"/>
              </a:rPr>
              <a:t>composition</a:t>
            </a:r>
            <a:r>
              <a:rPr lang="en-US" altLang="en-US" sz="2000" b="0">
                <a:solidFill>
                  <a:schemeClr val="tx1"/>
                </a:solidFill>
                <a:latin typeface="Verdana" charset="0"/>
              </a:rPr>
              <a:t>: A strong form of aggregation where the </a:t>
            </a:r>
            <a:r>
              <a:rPr lang="en-US" altLang="en-US" sz="2000" b="0" i="1">
                <a:solidFill>
                  <a:schemeClr val="tx1"/>
                </a:solidFill>
                <a:latin typeface="Verdana" charset="0"/>
              </a:rPr>
              <a:t>life time of the component instances</a:t>
            </a:r>
            <a:r>
              <a:rPr lang="en-US" altLang="en-US" sz="2000" b="0">
                <a:solidFill>
                  <a:schemeClr val="tx1"/>
                </a:solidFill>
                <a:latin typeface="Verdana" charset="0"/>
              </a:rPr>
              <a:t>  is controlled by the aggregate. That is, the parts don’t exist on their won (“the whole controls/destroys the parts”)  </a:t>
            </a:r>
          </a:p>
        </p:txBody>
      </p:sp>
    </p:spTree>
    <p:extLst>
      <p:ext uri="{BB962C8B-B14F-4D97-AF65-F5344CB8AC3E}">
        <p14:creationId xmlns:p14="http://schemas.microsoft.com/office/powerpoint/2010/main" val="3122813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build="p" autoUpdateAnimBg="0"/>
      <p:bldP spid="120989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Inheritance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967163"/>
            <a:ext cx="8001000" cy="2128837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i="1" smtClean="0">
                <a:solidFill>
                  <a:srgbClr val="1615B1"/>
                </a:solidFill>
                <a:ea typeface="ＭＳ Ｐゴシック" charset="-128"/>
              </a:rPr>
              <a:t>Inheritance </a:t>
            </a:r>
            <a:r>
              <a:rPr lang="en-US" altLang="en-US" smtClean="0">
                <a:ea typeface="ＭＳ Ｐゴシック" charset="-128"/>
              </a:rPr>
              <a:t>is another special case of an association denoting a “kind-of” hierarchy </a:t>
            </a:r>
          </a:p>
          <a:p>
            <a:r>
              <a:rPr lang="en-US" altLang="en-US" smtClean="0">
                <a:ea typeface="ＭＳ Ｐゴシック" charset="-128"/>
              </a:rPr>
              <a:t>Inheritance simplifies the analysis model by introducing a taxonomy</a:t>
            </a:r>
          </a:p>
          <a:p>
            <a:r>
              <a:rPr lang="en-US" altLang="en-US" smtClean="0">
                <a:ea typeface="ＭＳ Ｐゴシック" charset="-128"/>
              </a:rPr>
              <a:t>The </a:t>
            </a:r>
            <a:r>
              <a:rPr lang="en-US" altLang="en-US" b="1" smtClean="0">
                <a:ea typeface="ＭＳ Ｐゴシック" charset="-128"/>
              </a:rPr>
              <a:t>children classes</a:t>
            </a:r>
            <a:r>
              <a:rPr lang="en-US" altLang="en-US" smtClean="0">
                <a:ea typeface="ＭＳ Ｐゴシック" charset="-128"/>
              </a:rPr>
              <a:t> inherit the attributes and operations of the </a:t>
            </a:r>
            <a:r>
              <a:rPr lang="en-US" altLang="en-US" b="1" smtClean="0">
                <a:ea typeface="ＭＳ Ｐゴシック" charset="-128"/>
              </a:rPr>
              <a:t>parent class.</a:t>
            </a:r>
            <a:endParaRPr lang="en-US" altLang="en-US" smtClean="0">
              <a:ea typeface="ＭＳ Ｐゴシック" charset="-128"/>
            </a:endParaRPr>
          </a:p>
          <a:p>
            <a:endParaRPr lang="en-US" altLang="en-US" smtClean="0">
              <a:ea typeface="ＭＳ Ｐゴシック" charset="-128"/>
            </a:endParaRP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974725" y="1620838"/>
            <a:ext cx="6931025" cy="1895475"/>
            <a:chOff x="614" y="1021"/>
            <a:chExt cx="4366" cy="1194"/>
          </a:xfrm>
        </p:grpSpPr>
        <p:grpSp>
          <p:nvGrpSpPr>
            <p:cNvPr id="77829" name="Group 5"/>
            <p:cNvGrpSpPr>
              <a:grpSpLocks/>
            </p:cNvGrpSpPr>
            <p:nvPr/>
          </p:nvGrpSpPr>
          <p:grpSpPr bwMode="auto">
            <a:xfrm>
              <a:off x="2054" y="1021"/>
              <a:ext cx="1390" cy="282"/>
              <a:chOff x="554" y="1413"/>
              <a:chExt cx="1390" cy="282"/>
            </a:xfrm>
          </p:grpSpPr>
          <p:sp>
            <p:nvSpPr>
              <p:cNvPr id="77839" name="Rectangle 6"/>
              <p:cNvSpPr>
                <a:spLocks noChangeArrowheads="1"/>
              </p:cNvSpPr>
              <p:nvPr/>
            </p:nvSpPr>
            <p:spPr bwMode="auto">
              <a:xfrm>
                <a:off x="554" y="1413"/>
                <a:ext cx="1390" cy="28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840" name="Rectangle 7"/>
              <p:cNvSpPr>
                <a:spLocks noChangeArrowheads="1"/>
              </p:cNvSpPr>
              <p:nvPr/>
            </p:nvSpPr>
            <p:spPr bwMode="auto">
              <a:xfrm>
                <a:off x="990" y="1507"/>
                <a:ext cx="51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Button</a:t>
                </a:r>
                <a:endParaRPr lang="en-US" altLang="en-US" sz="1800" i="1">
                  <a:solidFill>
                    <a:srgbClr val="000000"/>
                  </a:solidFill>
                  <a:latin typeface="Courier" charset="0"/>
                </a:endParaRPr>
              </a:p>
            </p:txBody>
          </p:sp>
        </p:grpSp>
        <p:grpSp>
          <p:nvGrpSpPr>
            <p:cNvPr id="77830" name="Group 8"/>
            <p:cNvGrpSpPr>
              <a:grpSpLocks/>
            </p:cNvGrpSpPr>
            <p:nvPr/>
          </p:nvGrpSpPr>
          <p:grpSpPr bwMode="auto">
            <a:xfrm>
              <a:off x="3590" y="1933"/>
              <a:ext cx="1390" cy="282"/>
              <a:chOff x="554" y="1413"/>
              <a:chExt cx="1390" cy="282"/>
            </a:xfrm>
          </p:grpSpPr>
          <p:sp>
            <p:nvSpPr>
              <p:cNvPr id="77837" name="Rectangle 9"/>
              <p:cNvSpPr>
                <a:spLocks noChangeArrowheads="1"/>
              </p:cNvSpPr>
              <p:nvPr/>
            </p:nvSpPr>
            <p:spPr bwMode="auto">
              <a:xfrm>
                <a:off x="554" y="1413"/>
                <a:ext cx="1390" cy="28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838" name="Rectangle 10"/>
              <p:cNvSpPr>
                <a:spLocks noChangeArrowheads="1"/>
              </p:cNvSpPr>
              <p:nvPr/>
            </p:nvSpPr>
            <p:spPr bwMode="auto">
              <a:xfrm>
                <a:off x="817" y="1507"/>
                <a:ext cx="86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ZoneButton</a:t>
                </a:r>
              </a:p>
            </p:txBody>
          </p:sp>
        </p:grpSp>
        <p:cxnSp>
          <p:nvCxnSpPr>
            <p:cNvPr id="77831" name="AutoShape 11"/>
            <p:cNvCxnSpPr>
              <a:cxnSpLocks noChangeShapeType="1"/>
              <a:stCxn id="77839" idx="2"/>
              <a:endCxn id="77837" idx="1"/>
            </p:cNvCxnSpPr>
            <p:nvPr/>
          </p:nvCxnSpPr>
          <p:spPr bwMode="auto">
            <a:xfrm rot="16200000" flipH="1">
              <a:off x="2784" y="1273"/>
              <a:ext cx="766" cy="836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7832" name="Group 14"/>
            <p:cNvGrpSpPr>
              <a:grpSpLocks/>
            </p:cNvGrpSpPr>
            <p:nvPr/>
          </p:nvGrpSpPr>
          <p:grpSpPr bwMode="auto">
            <a:xfrm>
              <a:off x="614" y="1933"/>
              <a:ext cx="1390" cy="282"/>
              <a:chOff x="554" y="1413"/>
              <a:chExt cx="1390" cy="282"/>
            </a:xfrm>
          </p:grpSpPr>
          <p:sp>
            <p:nvSpPr>
              <p:cNvPr id="77835" name="Rectangle 15"/>
              <p:cNvSpPr>
                <a:spLocks noChangeArrowheads="1"/>
              </p:cNvSpPr>
              <p:nvPr/>
            </p:nvSpPr>
            <p:spPr bwMode="auto">
              <a:xfrm>
                <a:off x="554" y="1413"/>
                <a:ext cx="1390" cy="282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836" name="Rectangle 16"/>
              <p:cNvSpPr>
                <a:spLocks noChangeArrowheads="1"/>
              </p:cNvSpPr>
              <p:nvPr/>
            </p:nvSpPr>
            <p:spPr bwMode="auto">
              <a:xfrm>
                <a:off x="731" y="1507"/>
                <a:ext cx="103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Courier" charset="0"/>
                  </a:rPr>
                  <a:t>CancelButton</a:t>
                </a:r>
              </a:p>
            </p:txBody>
          </p:sp>
        </p:grpSp>
        <p:cxnSp>
          <p:nvCxnSpPr>
            <p:cNvPr id="77833" name="AutoShape 17"/>
            <p:cNvCxnSpPr>
              <a:cxnSpLocks noChangeShapeType="1"/>
              <a:stCxn id="77835" idx="3"/>
              <a:endCxn id="77839" idx="2"/>
            </p:cNvCxnSpPr>
            <p:nvPr/>
          </p:nvCxnSpPr>
          <p:spPr bwMode="auto">
            <a:xfrm flipV="1">
              <a:off x="2009" y="1308"/>
              <a:ext cx="740" cy="766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834" name="AutoShape 18"/>
            <p:cNvSpPr>
              <a:spLocks noChangeArrowheads="1"/>
            </p:cNvSpPr>
            <p:nvPr/>
          </p:nvSpPr>
          <p:spPr bwMode="auto">
            <a:xfrm>
              <a:off x="2616" y="1320"/>
              <a:ext cx="278" cy="2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Packages	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4663" y="1133474"/>
            <a:ext cx="8255000" cy="488632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>
                <a:ea typeface="ＭＳ Ｐゴシック" charset="-128"/>
              </a:rPr>
              <a:t>Packages help  you to organize UML models to increase their readability </a:t>
            </a:r>
          </a:p>
          <a:p>
            <a:r>
              <a:rPr lang="en-US" altLang="en-US" dirty="0" smtClean="0">
                <a:ea typeface="ＭＳ Ｐゴシック" charset="-128"/>
              </a:rPr>
              <a:t>We can use the UML package mechanism to organize classes into subsystems  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altLang="en-US" dirty="0" smtClean="0">
              <a:ea typeface="ＭＳ Ｐゴシック" charset="-128"/>
            </a:endParaRPr>
          </a:p>
          <a:p>
            <a:r>
              <a:rPr lang="en-US" altLang="en-US" dirty="0" smtClean="0">
                <a:ea typeface="ＭＳ Ｐゴシック" charset="-128"/>
              </a:rPr>
              <a:t>Any complex system can be decomposed into subsystems, where each subsystem is modeled as a package.</a:t>
            </a:r>
          </a:p>
          <a:p>
            <a:endParaRPr lang="en-US" altLang="en-US" dirty="0" smtClean="0">
              <a:ea typeface="ＭＳ Ｐゴシック" charset="-128"/>
            </a:endParaRPr>
          </a:p>
        </p:txBody>
      </p:sp>
      <p:grpSp>
        <p:nvGrpSpPr>
          <p:cNvPr id="2" name="Group 132"/>
          <p:cNvGrpSpPr>
            <a:grpSpLocks/>
          </p:cNvGrpSpPr>
          <p:nvPr/>
        </p:nvGrpSpPr>
        <p:grpSpPr bwMode="auto">
          <a:xfrm>
            <a:off x="4311650" y="2676525"/>
            <a:ext cx="3311525" cy="1336675"/>
            <a:chOff x="2716" y="1686"/>
            <a:chExt cx="2086" cy="842"/>
          </a:xfrm>
        </p:grpSpPr>
        <p:sp>
          <p:nvSpPr>
            <p:cNvPr id="78869" name="Rectangle 8"/>
            <p:cNvSpPr>
              <a:spLocks noChangeArrowheads="1"/>
            </p:cNvSpPr>
            <p:nvPr/>
          </p:nvSpPr>
          <p:spPr bwMode="auto">
            <a:xfrm>
              <a:off x="2716" y="1846"/>
              <a:ext cx="2086" cy="68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870" name="Rectangle 9"/>
            <p:cNvSpPr>
              <a:spLocks noChangeArrowheads="1"/>
            </p:cNvSpPr>
            <p:nvPr/>
          </p:nvSpPr>
          <p:spPr bwMode="auto">
            <a:xfrm>
              <a:off x="3348" y="2039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Courier" charset="0"/>
                </a:rPr>
                <a:t>Account</a:t>
              </a:r>
              <a:endParaRPr lang="en-US" altLang="en-US" sz="2000" b="0"/>
            </a:p>
          </p:txBody>
        </p:sp>
        <p:sp>
          <p:nvSpPr>
            <p:cNvPr id="78871" name="Freeform 42"/>
            <p:cNvSpPr>
              <a:spLocks/>
            </p:cNvSpPr>
            <p:nvPr/>
          </p:nvSpPr>
          <p:spPr bwMode="auto">
            <a:xfrm>
              <a:off x="2724" y="1686"/>
              <a:ext cx="392" cy="160"/>
            </a:xfrm>
            <a:custGeom>
              <a:avLst/>
              <a:gdLst>
                <a:gd name="T0" fmla="*/ 0 w 392"/>
                <a:gd name="T1" fmla="*/ 160 h 160"/>
                <a:gd name="T2" fmla="*/ 72 w 392"/>
                <a:gd name="T3" fmla="*/ 0 h 160"/>
                <a:gd name="T4" fmla="*/ 320 w 392"/>
                <a:gd name="T5" fmla="*/ 0 h 160"/>
                <a:gd name="T6" fmla="*/ 392 w 392"/>
                <a:gd name="T7" fmla="*/ 160 h 160"/>
                <a:gd name="T8" fmla="*/ 0 w 392"/>
                <a:gd name="T9" fmla="*/ 160 h 1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160"/>
                <a:gd name="T17" fmla="*/ 392 w 392"/>
                <a:gd name="T18" fmla="*/ 160 h 1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160">
                  <a:moveTo>
                    <a:pt x="0" y="160"/>
                  </a:moveTo>
                  <a:lnTo>
                    <a:pt x="72" y="0"/>
                  </a:lnTo>
                  <a:lnTo>
                    <a:pt x="320" y="0"/>
                  </a:lnTo>
                  <a:lnTo>
                    <a:pt x="392" y="160"/>
                  </a:lnTo>
                  <a:lnTo>
                    <a:pt x="0" y="16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872" name="Group 88"/>
            <p:cNvGrpSpPr>
              <a:grpSpLocks/>
            </p:cNvGrpSpPr>
            <p:nvPr/>
          </p:nvGrpSpPr>
          <p:grpSpPr bwMode="auto">
            <a:xfrm>
              <a:off x="4009" y="1857"/>
              <a:ext cx="647" cy="648"/>
              <a:chOff x="1114" y="583"/>
              <a:chExt cx="3350" cy="3353"/>
            </a:xfrm>
          </p:grpSpPr>
          <p:sp>
            <p:nvSpPr>
              <p:cNvPr id="78873" name="Rectangle 89"/>
              <p:cNvSpPr>
                <a:spLocks noChangeArrowheads="1"/>
              </p:cNvSpPr>
              <p:nvPr/>
            </p:nvSpPr>
            <p:spPr bwMode="auto">
              <a:xfrm>
                <a:off x="1114" y="2488"/>
                <a:ext cx="912" cy="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874" name="Line 90"/>
              <p:cNvSpPr>
                <a:spLocks noChangeShapeType="1"/>
              </p:cNvSpPr>
              <p:nvPr/>
            </p:nvSpPr>
            <p:spPr bwMode="auto">
              <a:xfrm>
                <a:off x="1114" y="2928"/>
                <a:ext cx="9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5" name="Line 91"/>
              <p:cNvSpPr>
                <a:spLocks noChangeShapeType="1"/>
              </p:cNvSpPr>
              <p:nvPr/>
            </p:nvSpPr>
            <p:spPr bwMode="auto">
              <a:xfrm>
                <a:off x="1114" y="3432"/>
                <a:ext cx="9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6" name="AutoShape 92"/>
              <p:cNvSpPr>
                <a:spLocks noChangeArrowheads="1"/>
              </p:cNvSpPr>
              <p:nvPr/>
            </p:nvSpPr>
            <p:spPr bwMode="auto">
              <a:xfrm rot="2722303">
                <a:off x="2322" y="1992"/>
                <a:ext cx="204" cy="17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877" name="Line 93"/>
              <p:cNvSpPr>
                <a:spLocks noChangeShapeType="1"/>
              </p:cNvSpPr>
              <p:nvPr/>
            </p:nvSpPr>
            <p:spPr bwMode="auto">
              <a:xfrm flipV="1">
                <a:off x="1560" y="2136"/>
                <a:ext cx="800" cy="3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8" name="Rectangle 94"/>
              <p:cNvSpPr>
                <a:spLocks noChangeArrowheads="1"/>
              </p:cNvSpPr>
              <p:nvPr/>
            </p:nvSpPr>
            <p:spPr bwMode="auto">
              <a:xfrm>
                <a:off x="2304" y="2496"/>
                <a:ext cx="912" cy="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879" name="Line 95"/>
              <p:cNvSpPr>
                <a:spLocks noChangeShapeType="1"/>
              </p:cNvSpPr>
              <p:nvPr/>
            </p:nvSpPr>
            <p:spPr bwMode="auto">
              <a:xfrm>
                <a:off x="2304" y="2928"/>
                <a:ext cx="9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0" name="Line 96"/>
              <p:cNvSpPr>
                <a:spLocks noChangeShapeType="1"/>
              </p:cNvSpPr>
              <p:nvPr/>
            </p:nvSpPr>
            <p:spPr bwMode="auto">
              <a:xfrm>
                <a:off x="2304" y="3432"/>
                <a:ext cx="9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1" name="AutoShape 97"/>
              <p:cNvSpPr>
                <a:spLocks noChangeArrowheads="1"/>
              </p:cNvSpPr>
              <p:nvPr/>
            </p:nvSpPr>
            <p:spPr bwMode="auto">
              <a:xfrm rot="-6418">
                <a:off x="2626" y="1992"/>
                <a:ext cx="204" cy="17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882" name="Line 98"/>
              <p:cNvSpPr>
                <a:spLocks noChangeShapeType="1"/>
              </p:cNvSpPr>
              <p:nvPr/>
            </p:nvSpPr>
            <p:spPr bwMode="auto">
              <a:xfrm>
                <a:off x="2744" y="2168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3" name="Rectangle 99"/>
              <p:cNvSpPr>
                <a:spLocks noChangeArrowheads="1"/>
              </p:cNvSpPr>
              <p:nvPr/>
            </p:nvSpPr>
            <p:spPr bwMode="auto">
              <a:xfrm>
                <a:off x="3552" y="2496"/>
                <a:ext cx="912" cy="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884" name="Line 100"/>
              <p:cNvSpPr>
                <a:spLocks noChangeShapeType="1"/>
              </p:cNvSpPr>
              <p:nvPr/>
            </p:nvSpPr>
            <p:spPr bwMode="auto">
              <a:xfrm>
                <a:off x="3552" y="2928"/>
                <a:ext cx="9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5" name="Line 101"/>
              <p:cNvSpPr>
                <a:spLocks noChangeShapeType="1"/>
              </p:cNvSpPr>
              <p:nvPr/>
            </p:nvSpPr>
            <p:spPr bwMode="auto">
              <a:xfrm>
                <a:off x="3552" y="3432"/>
                <a:ext cx="9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6" name="AutoShape 102"/>
              <p:cNvSpPr>
                <a:spLocks noChangeArrowheads="1"/>
              </p:cNvSpPr>
              <p:nvPr/>
            </p:nvSpPr>
            <p:spPr bwMode="auto">
              <a:xfrm rot="-3324731">
                <a:off x="2930" y="1976"/>
                <a:ext cx="204" cy="17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887" name="Line 103"/>
              <p:cNvSpPr>
                <a:spLocks noChangeShapeType="1"/>
              </p:cNvSpPr>
              <p:nvPr/>
            </p:nvSpPr>
            <p:spPr bwMode="auto">
              <a:xfrm>
                <a:off x="3096" y="2112"/>
                <a:ext cx="904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8" name="Rectangle 104"/>
              <p:cNvSpPr>
                <a:spLocks noChangeArrowheads="1"/>
              </p:cNvSpPr>
              <p:nvPr/>
            </p:nvSpPr>
            <p:spPr bwMode="auto">
              <a:xfrm>
                <a:off x="2314" y="583"/>
                <a:ext cx="912" cy="144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889" name="Line 105"/>
              <p:cNvSpPr>
                <a:spLocks noChangeShapeType="1"/>
              </p:cNvSpPr>
              <p:nvPr/>
            </p:nvSpPr>
            <p:spPr bwMode="auto">
              <a:xfrm>
                <a:off x="2314" y="1015"/>
                <a:ext cx="9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90" name="Line 106"/>
              <p:cNvSpPr>
                <a:spLocks noChangeShapeType="1"/>
              </p:cNvSpPr>
              <p:nvPr/>
            </p:nvSpPr>
            <p:spPr bwMode="auto">
              <a:xfrm>
                <a:off x="2314" y="1519"/>
                <a:ext cx="9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34"/>
          <p:cNvGrpSpPr>
            <a:grpSpLocks/>
          </p:cNvGrpSpPr>
          <p:nvPr/>
        </p:nvGrpSpPr>
        <p:grpSpPr bwMode="auto">
          <a:xfrm>
            <a:off x="4870450" y="4102100"/>
            <a:ext cx="2881313" cy="1066800"/>
            <a:chOff x="3068" y="2584"/>
            <a:chExt cx="1815" cy="672"/>
          </a:xfrm>
        </p:grpSpPr>
        <p:sp>
          <p:nvSpPr>
            <p:cNvPr id="78862" name="Rectangle 12"/>
            <p:cNvSpPr>
              <a:spLocks noChangeArrowheads="1"/>
            </p:cNvSpPr>
            <p:nvPr/>
          </p:nvSpPr>
          <p:spPr bwMode="auto">
            <a:xfrm>
              <a:off x="3068" y="2744"/>
              <a:ext cx="1815" cy="51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863" name="Rectangle 13"/>
            <p:cNvSpPr>
              <a:spLocks noChangeArrowheads="1"/>
            </p:cNvSpPr>
            <p:nvPr/>
          </p:nvSpPr>
          <p:spPr bwMode="auto">
            <a:xfrm>
              <a:off x="3611" y="2908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Courier" charset="0"/>
                </a:rPr>
                <a:t>Customer</a:t>
              </a:r>
              <a:endParaRPr lang="en-US" altLang="en-US" sz="2000" b="0"/>
            </a:p>
          </p:txBody>
        </p:sp>
        <p:sp>
          <p:nvSpPr>
            <p:cNvPr id="78864" name="Freeform 41"/>
            <p:cNvSpPr>
              <a:spLocks/>
            </p:cNvSpPr>
            <p:nvPr/>
          </p:nvSpPr>
          <p:spPr bwMode="auto">
            <a:xfrm>
              <a:off x="3068" y="2584"/>
              <a:ext cx="392" cy="160"/>
            </a:xfrm>
            <a:custGeom>
              <a:avLst/>
              <a:gdLst>
                <a:gd name="T0" fmla="*/ 0 w 392"/>
                <a:gd name="T1" fmla="*/ 160 h 160"/>
                <a:gd name="T2" fmla="*/ 72 w 392"/>
                <a:gd name="T3" fmla="*/ 0 h 160"/>
                <a:gd name="T4" fmla="*/ 320 w 392"/>
                <a:gd name="T5" fmla="*/ 0 h 160"/>
                <a:gd name="T6" fmla="*/ 392 w 392"/>
                <a:gd name="T7" fmla="*/ 160 h 160"/>
                <a:gd name="T8" fmla="*/ 0 w 392"/>
                <a:gd name="T9" fmla="*/ 160 h 1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160"/>
                <a:gd name="T17" fmla="*/ 392 w 392"/>
                <a:gd name="T18" fmla="*/ 160 h 1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160">
                  <a:moveTo>
                    <a:pt x="0" y="160"/>
                  </a:moveTo>
                  <a:lnTo>
                    <a:pt x="72" y="0"/>
                  </a:lnTo>
                  <a:lnTo>
                    <a:pt x="320" y="0"/>
                  </a:lnTo>
                  <a:lnTo>
                    <a:pt x="392" y="160"/>
                  </a:lnTo>
                  <a:lnTo>
                    <a:pt x="0" y="16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865" name="Group 127"/>
            <p:cNvGrpSpPr>
              <a:grpSpLocks/>
            </p:cNvGrpSpPr>
            <p:nvPr/>
          </p:nvGrpSpPr>
          <p:grpSpPr bwMode="auto">
            <a:xfrm>
              <a:off x="4505" y="2857"/>
              <a:ext cx="176" cy="278"/>
              <a:chOff x="4337" y="2537"/>
              <a:chExt cx="176" cy="278"/>
            </a:xfrm>
          </p:grpSpPr>
          <p:sp>
            <p:nvSpPr>
              <p:cNvPr id="78866" name="Rectangle 123"/>
              <p:cNvSpPr>
                <a:spLocks noChangeArrowheads="1"/>
              </p:cNvSpPr>
              <p:nvPr/>
            </p:nvSpPr>
            <p:spPr bwMode="auto">
              <a:xfrm>
                <a:off x="4337" y="2537"/>
                <a:ext cx="176" cy="2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867" name="Line 124"/>
              <p:cNvSpPr>
                <a:spLocks noChangeShapeType="1"/>
              </p:cNvSpPr>
              <p:nvPr/>
            </p:nvSpPr>
            <p:spPr bwMode="auto">
              <a:xfrm>
                <a:off x="4337" y="2620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68" name="Line 125"/>
              <p:cNvSpPr>
                <a:spLocks noChangeShapeType="1"/>
              </p:cNvSpPr>
              <p:nvPr/>
            </p:nvSpPr>
            <p:spPr bwMode="auto">
              <a:xfrm>
                <a:off x="4337" y="2718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" name="Group 133"/>
          <p:cNvGrpSpPr>
            <a:grpSpLocks/>
          </p:cNvGrpSpPr>
          <p:nvPr/>
        </p:nvGrpSpPr>
        <p:grpSpPr bwMode="auto">
          <a:xfrm>
            <a:off x="1804988" y="4038600"/>
            <a:ext cx="2520950" cy="1141413"/>
            <a:chOff x="1137" y="2544"/>
            <a:chExt cx="1588" cy="719"/>
          </a:xfrm>
        </p:grpSpPr>
        <p:sp>
          <p:nvSpPr>
            <p:cNvPr id="78855" name="Rectangle 10"/>
            <p:cNvSpPr>
              <a:spLocks noChangeArrowheads="1"/>
            </p:cNvSpPr>
            <p:nvPr/>
          </p:nvSpPr>
          <p:spPr bwMode="auto">
            <a:xfrm>
              <a:off x="1137" y="2704"/>
              <a:ext cx="1588" cy="55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856" name="Rectangle 11"/>
            <p:cNvSpPr>
              <a:spLocks noChangeArrowheads="1"/>
            </p:cNvSpPr>
            <p:nvPr/>
          </p:nvSpPr>
          <p:spPr bwMode="auto">
            <a:xfrm>
              <a:off x="1846" y="2886"/>
              <a:ext cx="38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Courier" charset="0"/>
                </a:rPr>
                <a:t>Bank</a:t>
              </a:r>
              <a:endParaRPr lang="en-US" altLang="en-US" sz="2000" b="0"/>
            </a:p>
          </p:txBody>
        </p:sp>
        <p:sp>
          <p:nvSpPr>
            <p:cNvPr id="78857" name="Freeform 45"/>
            <p:cNvSpPr>
              <a:spLocks/>
            </p:cNvSpPr>
            <p:nvPr/>
          </p:nvSpPr>
          <p:spPr bwMode="auto">
            <a:xfrm>
              <a:off x="1156" y="2544"/>
              <a:ext cx="392" cy="160"/>
            </a:xfrm>
            <a:custGeom>
              <a:avLst/>
              <a:gdLst>
                <a:gd name="T0" fmla="*/ 0 w 392"/>
                <a:gd name="T1" fmla="*/ 160 h 160"/>
                <a:gd name="T2" fmla="*/ 72 w 392"/>
                <a:gd name="T3" fmla="*/ 0 h 160"/>
                <a:gd name="T4" fmla="*/ 320 w 392"/>
                <a:gd name="T5" fmla="*/ 0 h 160"/>
                <a:gd name="T6" fmla="*/ 392 w 392"/>
                <a:gd name="T7" fmla="*/ 160 h 160"/>
                <a:gd name="T8" fmla="*/ 0 w 392"/>
                <a:gd name="T9" fmla="*/ 160 h 1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160"/>
                <a:gd name="T17" fmla="*/ 392 w 392"/>
                <a:gd name="T18" fmla="*/ 160 h 1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160">
                  <a:moveTo>
                    <a:pt x="0" y="160"/>
                  </a:moveTo>
                  <a:lnTo>
                    <a:pt x="72" y="0"/>
                  </a:lnTo>
                  <a:lnTo>
                    <a:pt x="320" y="0"/>
                  </a:lnTo>
                  <a:lnTo>
                    <a:pt x="392" y="160"/>
                  </a:lnTo>
                  <a:lnTo>
                    <a:pt x="0" y="16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858" name="Group 128"/>
            <p:cNvGrpSpPr>
              <a:grpSpLocks/>
            </p:cNvGrpSpPr>
            <p:nvPr/>
          </p:nvGrpSpPr>
          <p:grpSpPr bwMode="auto">
            <a:xfrm>
              <a:off x="2354" y="2861"/>
              <a:ext cx="176" cy="278"/>
              <a:chOff x="4337" y="2537"/>
              <a:chExt cx="176" cy="278"/>
            </a:xfrm>
          </p:grpSpPr>
          <p:sp>
            <p:nvSpPr>
              <p:cNvPr id="78859" name="Rectangle 129"/>
              <p:cNvSpPr>
                <a:spLocks noChangeArrowheads="1"/>
              </p:cNvSpPr>
              <p:nvPr/>
            </p:nvSpPr>
            <p:spPr bwMode="auto">
              <a:xfrm>
                <a:off x="4337" y="2537"/>
                <a:ext cx="176" cy="27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860" name="Line 130"/>
              <p:cNvSpPr>
                <a:spLocks noChangeShapeType="1"/>
              </p:cNvSpPr>
              <p:nvPr/>
            </p:nvSpPr>
            <p:spPr bwMode="auto">
              <a:xfrm>
                <a:off x="4337" y="2620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61" name="Line 131"/>
              <p:cNvSpPr>
                <a:spLocks noChangeShapeType="1"/>
              </p:cNvSpPr>
              <p:nvPr/>
            </p:nvSpPr>
            <p:spPr bwMode="auto">
              <a:xfrm>
                <a:off x="4337" y="2718"/>
                <a:ext cx="1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Object Modeling in Practice</a:t>
            </a:r>
          </a:p>
        </p:txBody>
      </p:sp>
      <p:sp>
        <p:nvSpPr>
          <p:cNvPr id="79875" name="Text Box 13"/>
          <p:cNvSpPr txBox="1">
            <a:spLocks noChangeArrowheads="1"/>
          </p:cNvSpPr>
          <p:nvPr/>
        </p:nvSpPr>
        <p:spPr bwMode="auto">
          <a:xfrm>
            <a:off x="330200" y="4956175"/>
            <a:ext cx="86852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2000">
                <a:solidFill>
                  <a:schemeClr val="tx1"/>
                </a:solidFill>
                <a:latin typeface="Verdana" charset="0"/>
              </a:rPr>
              <a:t>Class Identification: Name of Class, Attributes and Methods</a:t>
            </a:r>
          </a:p>
        </p:txBody>
      </p:sp>
      <p:sp>
        <p:nvSpPr>
          <p:cNvPr id="149518" name="Text Box 14"/>
          <p:cNvSpPr txBox="1">
            <a:spLocks noChangeArrowheads="1"/>
          </p:cNvSpPr>
          <p:nvPr/>
        </p:nvSpPr>
        <p:spPr bwMode="auto">
          <a:xfrm>
            <a:off x="1011238" y="5124450"/>
            <a:ext cx="31067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 sz="1800">
              <a:solidFill>
                <a:schemeClr val="tx1"/>
              </a:solidFill>
              <a:latin typeface="Verdana" charset="0"/>
            </a:endParaRPr>
          </a:p>
          <a:p>
            <a:r>
              <a:rPr lang="en-US" altLang="en-US" sz="1800">
                <a:solidFill>
                  <a:schemeClr val="tx1"/>
                </a:solidFill>
                <a:latin typeface="Verdana" charset="0"/>
              </a:rPr>
              <a:t>Is </a:t>
            </a:r>
            <a:r>
              <a:rPr lang="en-US" altLang="en-US" sz="1800">
                <a:solidFill>
                  <a:srgbClr val="3333FF"/>
                </a:solidFill>
                <a:latin typeface="Verdana" charset="0"/>
              </a:rPr>
              <a:t>Foo</a:t>
            </a:r>
            <a:r>
              <a:rPr lang="en-US" altLang="en-US" sz="1800">
                <a:solidFill>
                  <a:schemeClr val="tx1"/>
                </a:solidFill>
                <a:latin typeface="Verdana" charset="0"/>
              </a:rPr>
              <a:t> the right name?</a:t>
            </a:r>
            <a:endParaRPr lang="en-US" altLang="en-US" sz="1800">
              <a:solidFill>
                <a:schemeClr val="tx1"/>
              </a:solidFill>
              <a:latin typeface="Palatino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565525" y="1371600"/>
            <a:ext cx="1530350" cy="2325688"/>
            <a:chOff x="2486" y="864"/>
            <a:chExt cx="964" cy="1465"/>
          </a:xfrm>
        </p:grpSpPr>
        <p:grpSp>
          <p:nvGrpSpPr>
            <p:cNvPr id="79878" name="Group 16"/>
            <p:cNvGrpSpPr>
              <a:grpSpLocks/>
            </p:cNvGrpSpPr>
            <p:nvPr/>
          </p:nvGrpSpPr>
          <p:grpSpPr bwMode="auto">
            <a:xfrm>
              <a:off x="2496" y="864"/>
              <a:ext cx="912" cy="1440"/>
              <a:chOff x="1536" y="2592"/>
              <a:chExt cx="864" cy="960"/>
            </a:xfrm>
          </p:grpSpPr>
          <p:sp>
            <p:nvSpPr>
              <p:cNvPr id="79885" name="Rectangle 17"/>
              <p:cNvSpPr>
                <a:spLocks noChangeArrowheads="1"/>
              </p:cNvSpPr>
              <p:nvPr/>
            </p:nvSpPr>
            <p:spPr bwMode="auto">
              <a:xfrm>
                <a:off x="1536" y="2592"/>
                <a:ext cx="864" cy="9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9886" name="Line 18"/>
              <p:cNvSpPr>
                <a:spLocks noChangeShapeType="1"/>
              </p:cNvSpPr>
              <p:nvPr/>
            </p:nvSpPr>
            <p:spPr bwMode="auto">
              <a:xfrm>
                <a:off x="1536" y="2880"/>
                <a:ext cx="86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887" name="Line 19"/>
              <p:cNvSpPr>
                <a:spLocks noChangeShapeType="1"/>
              </p:cNvSpPr>
              <p:nvPr/>
            </p:nvSpPr>
            <p:spPr bwMode="auto">
              <a:xfrm>
                <a:off x="1536" y="3216"/>
                <a:ext cx="86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9879" name="Text Box 20"/>
            <p:cNvSpPr txBox="1">
              <a:spLocks noChangeArrowheads="1"/>
            </p:cNvSpPr>
            <p:nvPr/>
          </p:nvSpPr>
          <p:spPr bwMode="auto">
            <a:xfrm>
              <a:off x="2822" y="946"/>
              <a:ext cx="3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3333FF"/>
                  </a:solidFill>
                  <a:latin typeface="Palatino" charset="0"/>
                </a:rPr>
                <a:t>Foo</a:t>
              </a:r>
              <a:endParaRPr lang="en-US" altLang="en-US" sz="1800">
                <a:solidFill>
                  <a:schemeClr val="tx1"/>
                </a:solidFill>
                <a:latin typeface="Palatino" charset="0"/>
              </a:endParaRPr>
            </a:p>
          </p:txBody>
        </p:sp>
        <p:sp>
          <p:nvSpPr>
            <p:cNvPr id="79880" name="Text Box 21"/>
            <p:cNvSpPr txBox="1">
              <a:spLocks noChangeArrowheads="1"/>
            </p:cNvSpPr>
            <p:nvPr/>
          </p:nvSpPr>
          <p:spPr bwMode="auto">
            <a:xfrm>
              <a:off x="2486" y="1282"/>
              <a:ext cx="6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chemeClr val="tx1"/>
                  </a:solidFill>
                  <a:latin typeface="Palatino" charset="0"/>
                </a:rPr>
                <a:t>Amount</a:t>
              </a:r>
            </a:p>
          </p:txBody>
        </p:sp>
        <p:sp>
          <p:nvSpPr>
            <p:cNvPr id="79881" name="Text Box 22"/>
            <p:cNvSpPr txBox="1">
              <a:spLocks noChangeArrowheads="1"/>
            </p:cNvSpPr>
            <p:nvPr/>
          </p:nvSpPr>
          <p:spPr bwMode="auto">
            <a:xfrm>
              <a:off x="2486" y="1522"/>
              <a:ext cx="9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chemeClr val="tx1"/>
                  </a:solidFill>
                  <a:latin typeface="Palatino" charset="0"/>
                </a:rPr>
                <a:t>CustomerId</a:t>
              </a:r>
            </a:p>
          </p:txBody>
        </p:sp>
        <p:sp>
          <p:nvSpPr>
            <p:cNvPr id="79882" name="Text Box 23"/>
            <p:cNvSpPr txBox="1">
              <a:spLocks noChangeArrowheads="1"/>
            </p:cNvSpPr>
            <p:nvPr/>
          </p:nvSpPr>
          <p:spPr bwMode="auto">
            <a:xfrm>
              <a:off x="2486" y="1810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chemeClr val="tx1"/>
                  </a:solidFill>
                  <a:latin typeface="Palatino" charset="0"/>
                </a:rPr>
                <a:t>Deposit()</a:t>
              </a:r>
            </a:p>
          </p:txBody>
        </p:sp>
        <p:sp>
          <p:nvSpPr>
            <p:cNvPr id="79883" name="Text Box 24"/>
            <p:cNvSpPr txBox="1">
              <a:spLocks noChangeArrowheads="1"/>
            </p:cNvSpPr>
            <p:nvPr/>
          </p:nvSpPr>
          <p:spPr bwMode="auto">
            <a:xfrm>
              <a:off x="2486" y="1954"/>
              <a:ext cx="8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chemeClr val="tx1"/>
                  </a:solidFill>
                  <a:latin typeface="Palatino" charset="0"/>
                </a:rPr>
                <a:t>Withdraw()</a:t>
              </a:r>
            </a:p>
          </p:txBody>
        </p:sp>
        <p:sp>
          <p:nvSpPr>
            <p:cNvPr id="79884" name="Text Box 25"/>
            <p:cNvSpPr txBox="1">
              <a:spLocks noChangeArrowheads="1"/>
            </p:cNvSpPr>
            <p:nvPr/>
          </p:nvSpPr>
          <p:spPr bwMode="auto">
            <a:xfrm>
              <a:off x="2486" y="2098"/>
              <a:ext cx="9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chemeClr val="tx1"/>
                  </a:solidFill>
                  <a:latin typeface="Palatino" charset="0"/>
                </a:rPr>
                <a:t>GetBalance()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0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8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Represent a system’s behavior in terms of interactions among a set of objects</a:t>
            </a:r>
          </a:p>
          <a:p>
            <a:r>
              <a:rPr lang="en-US" dirty="0" smtClean="0"/>
              <a:t>Interaction diagrams are used to formalize the dynamic behavior of the system and visualize the communication among objects</a:t>
            </a:r>
          </a:p>
          <a:p>
            <a:r>
              <a:rPr lang="en-US" b="1" dirty="0" smtClean="0"/>
              <a:t>Participating Objects </a:t>
            </a:r>
            <a:r>
              <a:rPr lang="en-US" dirty="0" smtClean="0"/>
              <a:t>are Objects involved in a use case</a:t>
            </a:r>
          </a:p>
          <a:p>
            <a:r>
              <a:rPr lang="en-US" b="1" dirty="0" smtClean="0"/>
              <a:t>Sequence diagrams </a:t>
            </a:r>
            <a:r>
              <a:rPr lang="en-US" dirty="0" smtClean="0"/>
              <a:t>are a special form of interaction diagrams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charset="-128"/>
              </a:rPr>
              <a:t>Sequence Diagrams</a:t>
            </a:r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6913" y="1504950"/>
            <a:ext cx="4540250" cy="4800600"/>
          </a:xfrm>
        </p:spPr>
        <p:txBody>
          <a:bodyPr/>
          <a:lstStyle/>
          <a:p>
            <a:r>
              <a:rPr lang="en-US" altLang="en-US" sz="2000" smtClean="0">
                <a:ea typeface="ＭＳ Ｐゴシック" charset="-128"/>
              </a:rPr>
              <a:t>Used during analysis</a:t>
            </a:r>
          </a:p>
          <a:p>
            <a:pPr lvl="1"/>
            <a:r>
              <a:rPr lang="en-US" altLang="en-US" sz="1800" smtClean="0">
                <a:ea typeface="ＭＳ Ｐゴシック" charset="-128"/>
              </a:rPr>
              <a:t>To refine use case descriptions</a:t>
            </a:r>
          </a:p>
          <a:p>
            <a:pPr lvl="1"/>
            <a:r>
              <a:rPr lang="en-US" altLang="en-US" sz="1800" smtClean="0">
                <a:ea typeface="ＭＳ Ｐゴシック" charset="-128"/>
              </a:rPr>
              <a:t>to find additional objects (“participating objects”)</a:t>
            </a:r>
          </a:p>
          <a:p>
            <a:r>
              <a:rPr lang="en-US" altLang="en-US" sz="2000" smtClean="0">
                <a:ea typeface="ＭＳ Ｐゴシック" charset="-128"/>
              </a:rPr>
              <a:t>Used during system design </a:t>
            </a:r>
          </a:p>
          <a:p>
            <a:pPr lvl="1"/>
            <a:r>
              <a:rPr lang="en-US" altLang="en-US" sz="1800" smtClean="0">
                <a:ea typeface="ＭＳ Ｐゴシック" charset="-128"/>
              </a:rPr>
              <a:t>to refine subsystem interfaces</a:t>
            </a:r>
          </a:p>
          <a:p>
            <a:r>
              <a:rPr lang="en-US" altLang="en-US" sz="2000" b="1" i="1" smtClean="0">
                <a:ea typeface="ＭＳ Ｐゴシック" charset="-128"/>
              </a:rPr>
              <a:t>Instances </a:t>
            </a:r>
            <a:r>
              <a:rPr lang="en-US" altLang="en-US" sz="2000" smtClean="0">
                <a:ea typeface="ＭＳ Ｐゴシック" charset="-128"/>
              </a:rPr>
              <a:t> are represented by rectangles. </a:t>
            </a:r>
            <a:r>
              <a:rPr lang="en-US" altLang="en-US" sz="2000" b="1" i="1" smtClean="0">
                <a:ea typeface="ＭＳ Ｐゴシック" charset="-128"/>
              </a:rPr>
              <a:t>Actors</a:t>
            </a:r>
            <a:r>
              <a:rPr lang="en-US" altLang="en-US" sz="2000" smtClean="0">
                <a:ea typeface="ＭＳ Ｐゴシック" charset="-128"/>
              </a:rPr>
              <a:t> by sticky figures</a:t>
            </a:r>
          </a:p>
          <a:p>
            <a:r>
              <a:rPr lang="en-US" altLang="en-US" sz="2000" b="1" i="1" smtClean="0">
                <a:ea typeface="ＭＳ Ｐゴシック" charset="-128"/>
              </a:rPr>
              <a:t>Lifelines</a:t>
            </a:r>
            <a:r>
              <a:rPr lang="en-US" altLang="en-US" sz="2000" smtClean="0">
                <a:ea typeface="ＭＳ Ｐゴシック" charset="-128"/>
              </a:rPr>
              <a:t> are represented by dashed lines</a:t>
            </a:r>
          </a:p>
          <a:p>
            <a:r>
              <a:rPr lang="en-US" altLang="en-US" sz="2000" b="1" i="1" smtClean="0">
                <a:ea typeface="ＭＳ Ｐゴシック" charset="-128"/>
              </a:rPr>
              <a:t>Messages</a:t>
            </a:r>
            <a:r>
              <a:rPr lang="en-US" altLang="en-US" sz="2000" smtClean="0">
                <a:ea typeface="ＭＳ Ｐゴシック" charset="-128"/>
              </a:rPr>
              <a:t> are represented by arrows</a:t>
            </a:r>
            <a:r>
              <a:rPr lang="en-US" altLang="en-US" sz="2000" b="1" i="1" smtClean="0">
                <a:ea typeface="ＭＳ Ｐゴシック" charset="-128"/>
              </a:rPr>
              <a:t> </a:t>
            </a:r>
          </a:p>
          <a:p>
            <a:r>
              <a:rPr lang="en-US" altLang="en-US" sz="2000" b="1" i="1" smtClean="0">
                <a:ea typeface="ＭＳ Ｐゴシック" charset="-128"/>
              </a:rPr>
              <a:t>Activations</a:t>
            </a:r>
            <a:r>
              <a:rPr lang="en-US" altLang="en-US" sz="2000" smtClean="0">
                <a:ea typeface="ＭＳ Ｐゴシック" charset="-128"/>
              </a:rPr>
              <a:t> are represented by narrow rectangles.</a:t>
            </a: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1169988" y="2317750"/>
            <a:ext cx="1900237" cy="3467100"/>
            <a:chOff x="737" y="1460"/>
            <a:chExt cx="1197" cy="2184"/>
          </a:xfrm>
        </p:grpSpPr>
        <p:grpSp>
          <p:nvGrpSpPr>
            <p:cNvPr id="87072" name="Group 60"/>
            <p:cNvGrpSpPr>
              <a:grpSpLocks/>
            </p:cNvGrpSpPr>
            <p:nvPr/>
          </p:nvGrpSpPr>
          <p:grpSpPr bwMode="auto">
            <a:xfrm>
              <a:off x="737" y="1460"/>
              <a:ext cx="1173" cy="143"/>
              <a:chOff x="971" y="1460"/>
              <a:chExt cx="1173" cy="143"/>
            </a:xfrm>
          </p:grpSpPr>
          <p:sp>
            <p:nvSpPr>
              <p:cNvPr id="87082" name="Line 32"/>
              <p:cNvSpPr>
                <a:spLocks noChangeShapeType="1"/>
              </p:cNvSpPr>
              <p:nvPr/>
            </p:nvSpPr>
            <p:spPr bwMode="auto">
              <a:xfrm>
                <a:off x="971" y="1602"/>
                <a:ext cx="1173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83" name="Rectangle 33"/>
              <p:cNvSpPr>
                <a:spLocks noChangeArrowheads="1"/>
              </p:cNvSpPr>
              <p:nvPr/>
            </p:nvSpPr>
            <p:spPr bwMode="auto">
              <a:xfrm>
                <a:off x="1084" y="1460"/>
                <a:ext cx="807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400">
                    <a:solidFill>
                      <a:srgbClr val="000000"/>
                    </a:solidFill>
                    <a:latin typeface="Courier" charset="0"/>
                  </a:rPr>
                  <a:t>selectZone()</a:t>
                </a:r>
                <a:endParaRPr lang="en-US" altLang="en-US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073" name="Group 62"/>
            <p:cNvGrpSpPr>
              <a:grpSpLocks/>
            </p:cNvGrpSpPr>
            <p:nvPr/>
          </p:nvGrpSpPr>
          <p:grpSpPr bwMode="auto">
            <a:xfrm>
              <a:off x="747" y="2816"/>
              <a:ext cx="1187" cy="144"/>
              <a:chOff x="981" y="2008"/>
              <a:chExt cx="1187" cy="144"/>
            </a:xfrm>
          </p:grpSpPr>
          <p:sp>
            <p:nvSpPr>
              <p:cNvPr id="87080" name="Line 39"/>
              <p:cNvSpPr>
                <a:spLocks noChangeShapeType="1"/>
              </p:cNvSpPr>
              <p:nvPr/>
            </p:nvSpPr>
            <p:spPr bwMode="auto">
              <a:xfrm>
                <a:off x="981" y="2151"/>
                <a:ext cx="1187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81" name="Rectangle 40"/>
              <p:cNvSpPr>
                <a:spLocks noChangeArrowheads="1"/>
              </p:cNvSpPr>
              <p:nvPr/>
            </p:nvSpPr>
            <p:spPr bwMode="auto">
              <a:xfrm>
                <a:off x="1084" y="2008"/>
                <a:ext cx="94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400">
                    <a:solidFill>
                      <a:srgbClr val="000000"/>
                    </a:solidFill>
                    <a:latin typeface="Courier" charset="0"/>
                  </a:rPr>
                  <a:t>pickupChange()</a:t>
                </a:r>
                <a:endParaRPr lang="en-US" altLang="en-US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074" name="Group 63"/>
            <p:cNvGrpSpPr>
              <a:grpSpLocks/>
            </p:cNvGrpSpPr>
            <p:nvPr/>
          </p:nvGrpSpPr>
          <p:grpSpPr bwMode="auto">
            <a:xfrm>
              <a:off x="737" y="3479"/>
              <a:ext cx="1189" cy="165"/>
              <a:chOff x="971" y="2439"/>
              <a:chExt cx="1189" cy="165"/>
            </a:xfrm>
          </p:grpSpPr>
          <p:sp>
            <p:nvSpPr>
              <p:cNvPr id="87078" name="Line 44"/>
              <p:cNvSpPr>
                <a:spLocks noChangeShapeType="1"/>
              </p:cNvSpPr>
              <p:nvPr/>
            </p:nvSpPr>
            <p:spPr bwMode="auto">
              <a:xfrm>
                <a:off x="971" y="2603"/>
                <a:ext cx="1189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79" name="Rectangle 45"/>
              <p:cNvSpPr>
                <a:spLocks noChangeArrowheads="1"/>
              </p:cNvSpPr>
              <p:nvPr/>
            </p:nvSpPr>
            <p:spPr bwMode="auto">
              <a:xfrm>
                <a:off x="1084" y="2439"/>
                <a:ext cx="94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400">
                    <a:solidFill>
                      <a:srgbClr val="000000"/>
                    </a:solidFill>
                    <a:latin typeface="Courier" charset="0"/>
                  </a:rPr>
                  <a:t>pickUpTicket()</a:t>
                </a:r>
                <a:endParaRPr lang="en-US" altLang="en-US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7075" name="Group 61"/>
            <p:cNvGrpSpPr>
              <a:grpSpLocks/>
            </p:cNvGrpSpPr>
            <p:nvPr/>
          </p:nvGrpSpPr>
          <p:grpSpPr bwMode="auto">
            <a:xfrm>
              <a:off x="747" y="2131"/>
              <a:ext cx="1166" cy="144"/>
              <a:chOff x="981" y="1707"/>
              <a:chExt cx="1166" cy="144"/>
            </a:xfrm>
          </p:grpSpPr>
          <p:sp>
            <p:nvSpPr>
              <p:cNvPr id="87076" name="Line 47"/>
              <p:cNvSpPr>
                <a:spLocks noChangeShapeType="1"/>
              </p:cNvSpPr>
              <p:nvPr/>
            </p:nvSpPr>
            <p:spPr bwMode="auto">
              <a:xfrm>
                <a:off x="981" y="1850"/>
                <a:ext cx="1166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77" name="Rectangle 48"/>
              <p:cNvSpPr>
                <a:spLocks noChangeArrowheads="1"/>
              </p:cNvSpPr>
              <p:nvPr/>
            </p:nvSpPr>
            <p:spPr bwMode="auto">
              <a:xfrm>
                <a:off x="1084" y="1707"/>
                <a:ext cx="874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400">
                    <a:solidFill>
                      <a:srgbClr val="000000"/>
                    </a:solidFill>
                    <a:latin typeface="Courier" charset="0"/>
                  </a:rPr>
                  <a:t>insertCoins()</a:t>
                </a:r>
                <a:endParaRPr lang="en-US" altLang="en-US" b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" name="Group 72"/>
          <p:cNvGrpSpPr>
            <a:grpSpLocks/>
          </p:cNvGrpSpPr>
          <p:nvPr/>
        </p:nvGrpSpPr>
        <p:grpSpPr bwMode="auto">
          <a:xfrm>
            <a:off x="2359025" y="1706563"/>
            <a:ext cx="1604963" cy="4821237"/>
            <a:chOff x="1486" y="1075"/>
            <a:chExt cx="1011" cy="3037"/>
          </a:xfrm>
        </p:grpSpPr>
        <p:sp>
          <p:nvSpPr>
            <p:cNvPr id="87069" name="Rectangle 9"/>
            <p:cNvSpPr>
              <a:spLocks noChangeArrowheads="1"/>
            </p:cNvSpPr>
            <p:nvPr/>
          </p:nvSpPr>
          <p:spPr bwMode="auto">
            <a:xfrm>
              <a:off x="1623" y="1155"/>
              <a:ext cx="87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TicketMachine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7070" name="Rectangle 8"/>
            <p:cNvSpPr>
              <a:spLocks noChangeArrowheads="1"/>
            </p:cNvSpPr>
            <p:nvPr/>
          </p:nvSpPr>
          <p:spPr bwMode="auto">
            <a:xfrm>
              <a:off x="1486" y="1075"/>
              <a:ext cx="1011" cy="24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071" name="Line 55"/>
            <p:cNvSpPr>
              <a:spLocks noChangeShapeType="1"/>
            </p:cNvSpPr>
            <p:nvPr/>
          </p:nvSpPr>
          <p:spPr bwMode="auto">
            <a:xfrm>
              <a:off x="1992" y="1320"/>
              <a:ext cx="0" cy="27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1"/>
          <p:cNvGrpSpPr>
            <a:grpSpLocks/>
          </p:cNvGrpSpPr>
          <p:nvPr/>
        </p:nvGrpSpPr>
        <p:grpSpPr bwMode="auto">
          <a:xfrm>
            <a:off x="581025" y="1143000"/>
            <a:ext cx="960438" cy="5268913"/>
            <a:chOff x="366" y="720"/>
            <a:chExt cx="605" cy="3319"/>
          </a:xfrm>
        </p:grpSpPr>
        <p:sp>
          <p:nvSpPr>
            <p:cNvPr id="87062" name="Rectangle 6"/>
            <p:cNvSpPr>
              <a:spLocks noChangeArrowheads="1"/>
            </p:cNvSpPr>
            <p:nvPr/>
          </p:nvSpPr>
          <p:spPr bwMode="auto">
            <a:xfrm>
              <a:off x="618" y="1484"/>
              <a:ext cx="119" cy="1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063" name="Freeform 49"/>
            <p:cNvSpPr>
              <a:spLocks/>
            </p:cNvSpPr>
            <p:nvPr/>
          </p:nvSpPr>
          <p:spPr bwMode="auto">
            <a:xfrm>
              <a:off x="554" y="817"/>
              <a:ext cx="129" cy="376"/>
            </a:xfrm>
            <a:custGeom>
              <a:avLst/>
              <a:gdLst>
                <a:gd name="T0" fmla="*/ 129 w 129"/>
                <a:gd name="T1" fmla="*/ 0 h 376"/>
                <a:gd name="T2" fmla="*/ 129 w 129"/>
                <a:gd name="T3" fmla="*/ 237 h 376"/>
                <a:gd name="T4" fmla="*/ 0 w 129"/>
                <a:gd name="T5" fmla="*/ 376 h 376"/>
                <a:gd name="T6" fmla="*/ 0 60000 65536"/>
                <a:gd name="T7" fmla="*/ 0 60000 65536"/>
                <a:gd name="T8" fmla="*/ 0 60000 65536"/>
                <a:gd name="T9" fmla="*/ 0 w 129"/>
                <a:gd name="T10" fmla="*/ 0 h 376"/>
                <a:gd name="T11" fmla="*/ 129 w 129"/>
                <a:gd name="T12" fmla="*/ 376 h 3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" h="376">
                  <a:moveTo>
                    <a:pt x="129" y="0"/>
                  </a:moveTo>
                  <a:lnTo>
                    <a:pt x="129" y="237"/>
                  </a:lnTo>
                  <a:lnTo>
                    <a:pt x="0" y="376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64" name="Line 50"/>
            <p:cNvSpPr>
              <a:spLocks noChangeShapeType="1"/>
            </p:cNvSpPr>
            <p:nvPr/>
          </p:nvSpPr>
          <p:spPr bwMode="auto">
            <a:xfrm>
              <a:off x="683" y="1054"/>
              <a:ext cx="140" cy="139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65" name="Line 51"/>
            <p:cNvSpPr>
              <a:spLocks noChangeShapeType="1"/>
            </p:cNvSpPr>
            <p:nvPr/>
          </p:nvSpPr>
          <p:spPr bwMode="auto">
            <a:xfrm>
              <a:off x="554" y="924"/>
              <a:ext cx="26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066" name="Oval 52"/>
            <p:cNvSpPr>
              <a:spLocks noChangeArrowheads="1"/>
            </p:cNvSpPr>
            <p:nvPr/>
          </p:nvSpPr>
          <p:spPr bwMode="auto">
            <a:xfrm>
              <a:off x="618" y="720"/>
              <a:ext cx="140" cy="140"/>
            </a:xfrm>
            <a:prstGeom prst="ellipse">
              <a:avLst/>
            </a:prstGeom>
            <a:solidFill>
              <a:srgbClr val="FFFFFF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067" name="Rectangle 53"/>
            <p:cNvSpPr>
              <a:spLocks noChangeArrowheads="1"/>
            </p:cNvSpPr>
            <p:nvPr/>
          </p:nvSpPr>
          <p:spPr bwMode="auto">
            <a:xfrm>
              <a:off x="366" y="1220"/>
              <a:ext cx="60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Passenger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7068" name="Line 70"/>
            <p:cNvSpPr>
              <a:spLocks noChangeShapeType="1"/>
            </p:cNvSpPr>
            <p:nvPr/>
          </p:nvSpPr>
          <p:spPr bwMode="auto">
            <a:xfrm>
              <a:off x="684" y="1391"/>
              <a:ext cx="0" cy="26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75"/>
          <p:cNvGrpSpPr>
            <a:grpSpLocks/>
          </p:cNvGrpSpPr>
          <p:nvPr/>
        </p:nvGrpSpPr>
        <p:grpSpPr bwMode="auto">
          <a:xfrm>
            <a:off x="960438" y="2335213"/>
            <a:ext cx="2316162" cy="4010025"/>
            <a:chOff x="605" y="1471"/>
            <a:chExt cx="1459" cy="2526"/>
          </a:xfrm>
        </p:grpSpPr>
        <p:sp>
          <p:nvSpPr>
            <p:cNvPr id="87057" name="Rectangle 56"/>
            <p:cNvSpPr>
              <a:spLocks noChangeArrowheads="1"/>
            </p:cNvSpPr>
            <p:nvPr/>
          </p:nvSpPr>
          <p:spPr bwMode="auto">
            <a:xfrm>
              <a:off x="1935" y="1583"/>
              <a:ext cx="129" cy="32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058" name="Rectangle 57"/>
            <p:cNvSpPr>
              <a:spLocks noChangeArrowheads="1"/>
            </p:cNvSpPr>
            <p:nvPr/>
          </p:nvSpPr>
          <p:spPr bwMode="auto">
            <a:xfrm>
              <a:off x="1935" y="2263"/>
              <a:ext cx="129" cy="32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059" name="Rectangle 58"/>
            <p:cNvSpPr>
              <a:spLocks noChangeArrowheads="1"/>
            </p:cNvSpPr>
            <p:nvPr/>
          </p:nvSpPr>
          <p:spPr bwMode="auto">
            <a:xfrm>
              <a:off x="1935" y="2943"/>
              <a:ext cx="129" cy="32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060" name="Rectangle 59"/>
            <p:cNvSpPr>
              <a:spLocks noChangeArrowheads="1"/>
            </p:cNvSpPr>
            <p:nvPr/>
          </p:nvSpPr>
          <p:spPr bwMode="auto">
            <a:xfrm>
              <a:off x="1935" y="3623"/>
              <a:ext cx="129" cy="32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061" name="Rectangle 7"/>
            <p:cNvSpPr>
              <a:spLocks noChangeArrowheads="1"/>
            </p:cNvSpPr>
            <p:nvPr/>
          </p:nvSpPr>
          <p:spPr bwMode="auto">
            <a:xfrm>
              <a:off x="605" y="1471"/>
              <a:ext cx="129" cy="252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476" name="AutoShape 76"/>
          <p:cNvSpPr>
            <a:spLocks noChangeArrowheads="1"/>
          </p:cNvSpPr>
          <p:nvPr/>
        </p:nvSpPr>
        <p:spPr bwMode="auto">
          <a:xfrm>
            <a:off x="4524375" y="192088"/>
            <a:ext cx="3181350" cy="1149350"/>
          </a:xfrm>
          <a:prstGeom prst="wedgeRoundRectCallout">
            <a:avLst>
              <a:gd name="adj1" fmla="val -109931"/>
              <a:gd name="adj2" fmla="val 139917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/>
              <a:t>Focus on </a:t>
            </a:r>
          </a:p>
          <a:p>
            <a:r>
              <a:rPr lang="en-US" altLang="en-US"/>
              <a:t>Controlflow</a:t>
            </a:r>
          </a:p>
        </p:txBody>
      </p:sp>
      <p:sp>
        <p:nvSpPr>
          <p:cNvPr id="102487" name="AutoShape 87"/>
          <p:cNvSpPr>
            <a:spLocks noChangeArrowheads="1"/>
          </p:cNvSpPr>
          <p:nvPr/>
        </p:nvSpPr>
        <p:spPr bwMode="auto">
          <a:xfrm>
            <a:off x="6864350" y="3306763"/>
            <a:ext cx="2279650" cy="1154112"/>
          </a:xfrm>
          <a:prstGeom prst="wedgeRoundRectCallout">
            <a:avLst>
              <a:gd name="adj1" fmla="val -98190"/>
              <a:gd name="adj2" fmla="val -9456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800" b="0"/>
              <a:t>Messages -&gt;</a:t>
            </a:r>
          </a:p>
          <a:p>
            <a:r>
              <a:rPr lang="en-US" altLang="en-US" sz="1800" b="0"/>
              <a:t>Operations on</a:t>
            </a:r>
          </a:p>
          <a:p>
            <a:r>
              <a:rPr lang="en-US" altLang="en-US" sz="1800" b="0"/>
              <a:t> participating Object</a:t>
            </a:r>
          </a:p>
        </p:txBody>
      </p:sp>
      <p:grpSp>
        <p:nvGrpSpPr>
          <p:cNvPr id="10" name="Group 88"/>
          <p:cNvGrpSpPr>
            <a:grpSpLocks/>
          </p:cNvGrpSpPr>
          <p:nvPr/>
        </p:nvGrpSpPr>
        <p:grpSpPr bwMode="auto">
          <a:xfrm>
            <a:off x="3570288" y="3006725"/>
            <a:ext cx="2220912" cy="1960563"/>
            <a:chOff x="2249" y="1894"/>
            <a:chExt cx="1399" cy="1235"/>
          </a:xfrm>
        </p:grpSpPr>
        <p:sp>
          <p:nvSpPr>
            <p:cNvPr id="87052" name="Rectangle 84"/>
            <p:cNvSpPr>
              <a:spLocks noChangeArrowheads="1"/>
            </p:cNvSpPr>
            <p:nvPr/>
          </p:nvSpPr>
          <p:spPr bwMode="auto">
            <a:xfrm>
              <a:off x="2249" y="2347"/>
              <a:ext cx="1393" cy="782"/>
            </a:xfrm>
            <a:prstGeom prst="rect">
              <a:avLst/>
            </a:prstGeom>
            <a:solidFill>
              <a:schemeClr val="accent1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053" name="Text Box 79"/>
            <p:cNvSpPr txBox="1">
              <a:spLocks noChangeArrowheads="1"/>
            </p:cNvSpPr>
            <p:nvPr/>
          </p:nvSpPr>
          <p:spPr bwMode="auto">
            <a:xfrm>
              <a:off x="2280" y="2144"/>
              <a:ext cx="1329" cy="9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zone2price</a:t>
              </a:r>
            </a:p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selectZone()</a:t>
              </a:r>
            </a:p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insertCoins()</a:t>
              </a:r>
            </a:p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pickupChange()</a:t>
              </a:r>
            </a:p>
            <a:p>
              <a:pPr algn="l"/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pickUpTicket()</a:t>
              </a:r>
            </a:p>
          </p:txBody>
        </p:sp>
        <p:sp>
          <p:nvSpPr>
            <p:cNvPr id="87054" name="Rectangle 81"/>
            <p:cNvSpPr>
              <a:spLocks noChangeArrowheads="1"/>
            </p:cNvSpPr>
            <p:nvPr/>
          </p:nvSpPr>
          <p:spPr bwMode="auto">
            <a:xfrm>
              <a:off x="2250" y="1894"/>
              <a:ext cx="1390" cy="282"/>
            </a:xfrm>
            <a:prstGeom prst="rect">
              <a:avLst/>
            </a:prstGeom>
            <a:solidFill>
              <a:schemeClr val="accent1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055" name="Rectangle 82"/>
            <p:cNvSpPr>
              <a:spLocks noChangeArrowheads="1"/>
            </p:cNvSpPr>
            <p:nvPr/>
          </p:nvSpPr>
          <p:spPr bwMode="auto">
            <a:xfrm>
              <a:off x="2385" y="1988"/>
              <a:ext cx="1123" cy="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Courier" charset="0"/>
                </a:rPr>
                <a:t>TicketMachine</a:t>
              </a:r>
            </a:p>
          </p:txBody>
        </p:sp>
        <p:sp>
          <p:nvSpPr>
            <p:cNvPr id="87056" name="Rectangle 83"/>
            <p:cNvSpPr>
              <a:spLocks noChangeArrowheads="1"/>
            </p:cNvSpPr>
            <p:nvPr/>
          </p:nvSpPr>
          <p:spPr bwMode="auto">
            <a:xfrm>
              <a:off x="2254" y="2179"/>
              <a:ext cx="1394" cy="162"/>
            </a:xfrm>
            <a:prstGeom prst="rect">
              <a:avLst/>
            </a:prstGeom>
            <a:solidFill>
              <a:schemeClr val="accent1"/>
            </a:solidFill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2490" name="AutoShape 90"/>
          <p:cNvSpPr>
            <a:spLocks noChangeArrowheads="1"/>
          </p:cNvSpPr>
          <p:nvPr/>
        </p:nvSpPr>
        <p:spPr bwMode="auto">
          <a:xfrm>
            <a:off x="2806700" y="4016375"/>
            <a:ext cx="722313" cy="330200"/>
          </a:xfrm>
          <a:prstGeom prst="rightArrow">
            <a:avLst>
              <a:gd name="adj1" fmla="val 50000"/>
              <a:gd name="adj2" fmla="val 54688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 build="p" autoUpdateAnimBg="0"/>
      <p:bldP spid="102476" grpId="0" animBg="1" autoUpdateAnimBg="0"/>
      <p:bldP spid="102487" grpId="0" animBg="1" autoUpdateAnimBg="0"/>
      <p:bldP spid="1024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12738" y="200025"/>
            <a:ext cx="18669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altLang="en-US" b="1" dirty="0" smtClean="0">
                <a:ea typeface="ＭＳ Ｐゴシック" charset="-128"/>
              </a:rPr>
              <a:t>Abstraction</a:t>
            </a: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249238" y="4291013"/>
            <a:ext cx="8572500" cy="2009775"/>
            <a:chOff x="343" y="2703"/>
            <a:chExt cx="5214" cy="1266"/>
          </a:xfrm>
        </p:grpSpPr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1639" y="2703"/>
              <a:ext cx="1991" cy="45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Phone Number</a:t>
              </a:r>
            </a:p>
          </p:txBody>
        </p:sp>
        <p:sp>
          <p:nvSpPr>
            <p:cNvPr id="18440" name="AutoShape 6"/>
            <p:cNvSpPr>
              <a:spLocks noChangeArrowheads="1"/>
            </p:cNvSpPr>
            <p:nvPr/>
          </p:nvSpPr>
          <p:spPr bwMode="auto">
            <a:xfrm>
              <a:off x="2390" y="3152"/>
              <a:ext cx="127" cy="165"/>
            </a:xfrm>
            <a:prstGeom prst="diamon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41" name="Line 7"/>
            <p:cNvSpPr>
              <a:spLocks noChangeShapeType="1"/>
            </p:cNvSpPr>
            <p:nvPr/>
          </p:nvSpPr>
          <p:spPr bwMode="auto">
            <a:xfrm>
              <a:off x="2449" y="3298"/>
              <a:ext cx="0" cy="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2" name="Rectangle 8"/>
            <p:cNvSpPr>
              <a:spLocks noChangeArrowheads="1"/>
            </p:cNvSpPr>
            <p:nvPr/>
          </p:nvSpPr>
          <p:spPr bwMode="auto">
            <a:xfrm>
              <a:off x="343" y="3530"/>
              <a:ext cx="1263" cy="4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Country-Code</a:t>
              </a:r>
            </a:p>
          </p:txBody>
        </p:sp>
        <p:sp>
          <p:nvSpPr>
            <p:cNvPr id="18443" name="Rectangle 9"/>
            <p:cNvSpPr>
              <a:spLocks noChangeArrowheads="1"/>
            </p:cNvSpPr>
            <p:nvPr/>
          </p:nvSpPr>
          <p:spPr bwMode="auto">
            <a:xfrm>
              <a:off x="1709" y="3519"/>
              <a:ext cx="1132" cy="4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Area-Code</a:t>
              </a:r>
            </a:p>
          </p:txBody>
        </p:sp>
        <p:sp>
          <p:nvSpPr>
            <p:cNvPr id="18444" name="Rectangle 10"/>
            <p:cNvSpPr>
              <a:spLocks noChangeArrowheads="1"/>
            </p:cNvSpPr>
            <p:nvPr/>
          </p:nvSpPr>
          <p:spPr bwMode="auto">
            <a:xfrm>
              <a:off x="2987" y="3528"/>
              <a:ext cx="1230" cy="4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Local-Prefix</a:t>
              </a:r>
            </a:p>
          </p:txBody>
        </p:sp>
        <p:sp>
          <p:nvSpPr>
            <p:cNvPr id="18445" name="Rectangle 11"/>
            <p:cNvSpPr>
              <a:spLocks noChangeArrowheads="1"/>
            </p:cNvSpPr>
            <p:nvPr/>
          </p:nvSpPr>
          <p:spPr bwMode="auto">
            <a:xfrm>
              <a:off x="4327" y="3526"/>
              <a:ext cx="1230" cy="4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Internal-Nr</a:t>
              </a:r>
            </a:p>
          </p:txBody>
        </p:sp>
        <p:sp>
          <p:nvSpPr>
            <p:cNvPr id="18446" name="Line 12"/>
            <p:cNvSpPr>
              <a:spLocks noChangeShapeType="1"/>
            </p:cNvSpPr>
            <p:nvPr/>
          </p:nvSpPr>
          <p:spPr bwMode="auto">
            <a:xfrm>
              <a:off x="702" y="3376"/>
              <a:ext cx="42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7" name="Line 13"/>
            <p:cNvSpPr>
              <a:spLocks noChangeShapeType="1"/>
            </p:cNvSpPr>
            <p:nvPr/>
          </p:nvSpPr>
          <p:spPr bwMode="auto">
            <a:xfrm>
              <a:off x="722" y="3376"/>
              <a:ext cx="0" cy="1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Line 14"/>
            <p:cNvSpPr>
              <a:spLocks noChangeShapeType="1"/>
            </p:cNvSpPr>
            <p:nvPr/>
          </p:nvSpPr>
          <p:spPr bwMode="auto">
            <a:xfrm>
              <a:off x="2449" y="3376"/>
              <a:ext cx="0" cy="1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Line 15"/>
            <p:cNvSpPr>
              <a:spLocks noChangeShapeType="1"/>
            </p:cNvSpPr>
            <p:nvPr/>
          </p:nvSpPr>
          <p:spPr bwMode="auto">
            <a:xfrm>
              <a:off x="3707" y="3386"/>
              <a:ext cx="0" cy="1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Line 16"/>
            <p:cNvSpPr>
              <a:spLocks noChangeShapeType="1"/>
            </p:cNvSpPr>
            <p:nvPr/>
          </p:nvSpPr>
          <p:spPr bwMode="auto">
            <a:xfrm>
              <a:off x="4947" y="3386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37" name="Rectangle 17"/>
          <p:cNvSpPr>
            <a:spLocks noChangeArrowheads="1"/>
          </p:cNvSpPr>
          <p:nvPr/>
        </p:nvSpPr>
        <p:spPr bwMode="auto">
          <a:xfrm>
            <a:off x="534988" y="2944813"/>
            <a:ext cx="8229600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85750" indent="-28575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</a:pPr>
            <a:r>
              <a:rPr lang="en-US" altLang="en-US" b="0" dirty="0">
                <a:solidFill>
                  <a:schemeClr val="tx1"/>
                </a:solidFill>
                <a:latin typeface="Verdana" charset="0"/>
              </a:rPr>
              <a:t>Chunking: </a:t>
            </a:r>
          </a:p>
          <a:p>
            <a:pPr lvl="2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</a:pPr>
            <a:r>
              <a:rPr lang="en-US" altLang="en-US" sz="2000" b="0" dirty="0">
                <a:solidFill>
                  <a:schemeClr val="tx1"/>
                </a:solidFill>
                <a:latin typeface="Verdana" charset="0"/>
              </a:rPr>
              <a:t>Group collection of objects to reduce complexity</a:t>
            </a:r>
          </a:p>
          <a:p>
            <a:pPr lvl="2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</a:pPr>
            <a:r>
              <a:rPr lang="en-US" altLang="en-US" sz="2000" b="0" dirty="0">
                <a:solidFill>
                  <a:schemeClr val="tx1"/>
                </a:solidFill>
                <a:latin typeface="Verdana" charset="0"/>
              </a:rPr>
              <a:t>State-code, Area-code, Local Prefix, Internal-Nr</a:t>
            </a:r>
          </a:p>
        </p:txBody>
      </p:sp>
      <p:sp>
        <p:nvSpPr>
          <p:cNvPr id="18438" name="Rectangle 18"/>
          <p:cNvSpPr>
            <a:spLocks noChangeArrowheads="1"/>
          </p:cNvSpPr>
          <p:nvPr/>
        </p:nvSpPr>
        <p:spPr bwMode="auto">
          <a:xfrm>
            <a:off x="592138" y="1143000"/>
            <a:ext cx="8229600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85750" indent="-28575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685800" indent="-228600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r>
              <a:rPr lang="en-US" altLang="en-US" b="0" dirty="0"/>
              <a:t>Complex systems are hard to understand</a:t>
            </a:r>
          </a:p>
          <a:p>
            <a:pPr lvl="1"/>
            <a:r>
              <a:rPr lang="en-US" altLang="en-US" b="0" dirty="0"/>
              <a:t>The 7 +- 2 phenomena</a:t>
            </a:r>
          </a:p>
          <a:p>
            <a:pPr lvl="2"/>
            <a:r>
              <a:rPr lang="en-US" altLang="en-US" b="0" dirty="0"/>
              <a:t>Our short term memory cannot store more than 7+-2 pieces at the same time -&gt; limitation of the brain</a:t>
            </a:r>
          </a:p>
          <a:p>
            <a:pPr lvl="2"/>
            <a:r>
              <a:rPr lang="en-US" altLang="en-US" b="0" dirty="0"/>
              <a:t>My Phone Number: 498928918204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Line 72"/>
          <p:cNvSpPr>
            <a:spLocks noChangeShapeType="1"/>
          </p:cNvSpPr>
          <p:nvPr/>
        </p:nvSpPr>
        <p:spPr bwMode="auto">
          <a:xfrm>
            <a:off x="1463675" y="2159000"/>
            <a:ext cx="0" cy="1993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>
                <a:ea typeface="ＭＳ Ｐゴシック" charset="-128"/>
              </a:rPr>
              <a:t>Sequence Diagrams can also model the Flow of Data 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4410075"/>
            <a:ext cx="8001000" cy="1685925"/>
          </a:xfrm>
        </p:spPr>
        <p:txBody>
          <a:bodyPr/>
          <a:lstStyle/>
          <a:p>
            <a:r>
              <a:rPr lang="en-US" altLang="en-US" sz="2000" smtClean="0">
                <a:ea typeface="ＭＳ Ｐゴシック" charset="-128"/>
              </a:rPr>
              <a:t>The source of an arrow indicates the activation which sent the message</a:t>
            </a:r>
          </a:p>
          <a:p>
            <a:r>
              <a:rPr lang="en-US" altLang="en-US" sz="2000" smtClean="0">
                <a:solidFill>
                  <a:srgbClr val="FF3300"/>
                </a:solidFill>
                <a:ea typeface="ＭＳ Ｐゴシック" charset="-128"/>
              </a:rPr>
              <a:t>Horizontal dashed arrows indicate data flow</a:t>
            </a:r>
            <a:r>
              <a:rPr lang="en-US" altLang="en-US" sz="2000" smtClean="0">
                <a:ea typeface="ＭＳ Ｐゴシック" charset="-128"/>
              </a:rPr>
              <a:t>, for example return results from a message</a:t>
            </a:r>
          </a:p>
        </p:txBody>
      </p:sp>
      <p:grpSp>
        <p:nvGrpSpPr>
          <p:cNvPr id="88069" name="Group 35"/>
          <p:cNvGrpSpPr>
            <a:grpSpLocks/>
          </p:cNvGrpSpPr>
          <p:nvPr/>
        </p:nvGrpSpPr>
        <p:grpSpPr bwMode="auto">
          <a:xfrm>
            <a:off x="952500" y="1143000"/>
            <a:ext cx="960438" cy="1006475"/>
            <a:chOff x="600" y="720"/>
            <a:chExt cx="605" cy="634"/>
          </a:xfrm>
        </p:grpSpPr>
        <p:grpSp>
          <p:nvGrpSpPr>
            <p:cNvPr id="88096" name="Group 34"/>
            <p:cNvGrpSpPr>
              <a:grpSpLocks/>
            </p:cNvGrpSpPr>
            <p:nvPr/>
          </p:nvGrpSpPr>
          <p:grpSpPr bwMode="auto">
            <a:xfrm>
              <a:off x="788" y="720"/>
              <a:ext cx="269" cy="473"/>
              <a:chOff x="788" y="720"/>
              <a:chExt cx="269" cy="473"/>
            </a:xfrm>
          </p:grpSpPr>
          <p:sp>
            <p:nvSpPr>
              <p:cNvPr id="88098" name="Freeform 20"/>
              <p:cNvSpPr>
                <a:spLocks/>
              </p:cNvSpPr>
              <p:nvPr/>
            </p:nvSpPr>
            <p:spPr bwMode="auto">
              <a:xfrm>
                <a:off x="788" y="817"/>
                <a:ext cx="129" cy="376"/>
              </a:xfrm>
              <a:custGeom>
                <a:avLst/>
                <a:gdLst>
                  <a:gd name="T0" fmla="*/ 129 w 129"/>
                  <a:gd name="T1" fmla="*/ 0 h 376"/>
                  <a:gd name="T2" fmla="*/ 129 w 129"/>
                  <a:gd name="T3" fmla="*/ 237 h 376"/>
                  <a:gd name="T4" fmla="*/ 0 w 129"/>
                  <a:gd name="T5" fmla="*/ 376 h 376"/>
                  <a:gd name="T6" fmla="*/ 0 60000 65536"/>
                  <a:gd name="T7" fmla="*/ 0 60000 65536"/>
                  <a:gd name="T8" fmla="*/ 0 60000 65536"/>
                  <a:gd name="T9" fmla="*/ 0 w 129"/>
                  <a:gd name="T10" fmla="*/ 0 h 376"/>
                  <a:gd name="T11" fmla="*/ 129 w 129"/>
                  <a:gd name="T12" fmla="*/ 376 h 3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" h="376">
                    <a:moveTo>
                      <a:pt x="129" y="0"/>
                    </a:moveTo>
                    <a:lnTo>
                      <a:pt x="129" y="237"/>
                    </a:lnTo>
                    <a:lnTo>
                      <a:pt x="0" y="376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99" name="Line 21"/>
              <p:cNvSpPr>
                <a:spLocks noChangeShapeType="1"/>
              </p:cNvSpPr>
              <p:nvPr/>
            </p:nvSpPr>
            <p:spPr bwMode="auto">
              <a:xfrm>
                <a:off x="917" y="1054"/>
                <a:ext cx="140" cy="139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00" name="Line 22"/>
              <p:cNvSpPr>
                <a:spLocks noChangeShapeType="1"/>
              </p:cNvSpPr>
              <p:nvPr/>
            </p:nvSpPr>
            <p:spPr bwMode="auto">
              <a:xfrm>
                <a:off x="788" y="924"/>
                <a:ext cx="269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01" name="Oval 23"/>
              <p:cNvSpPr>
                <a:spLocks noChangeArrowheads="1"/>
              </p:cNvSpPr>
              <p:nvPr/>
            </p:nvSpPr>
            <p:spPr bwMode="auto">
              <a:xfrm>
                <a:off x="852" y="720"/>
                <a:ext cx="140" cy="140"/>
              </a:xfrm>
              <a:prstGeom prst="ellipse">
                <a:avLst/>
              </a:prstGeom>
              <a:solidFill>
                <a:srgbClr val="FFFFFF"/>
              </a:solidFill>
              <a:ln w="174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8097" name="Rectangle 24"/>
            <p:cNvSpPr>
              <a:spLocks noChangeArrowheads="1"/>
            </p:cNvSpPr>
            <p:nvPr/>
          </p:nvSpPr>
          <p:spPr bwMode="auto">
            <a:xfrm>
              <a:off x="600" y="1220"/>
              <a:ext cx="60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Passenger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</p:grpSp>
      <p:sp>
        <p:nvSpPr>
          <p:cNvPr id="88070" name="Rectangle 25"/>
          <p:cNvSpPr>
            <a:spLocks noChangeArrowheads="1"/>
          </p:cNvSpPr>
          <p:nvPr/>
        </p:nvSpPr>
        <p:spPr bwMode="auto">
          <a:xfrm>
            <a:off x="1352550" y="2355850"/>
            <a:ext cx="204788" cy="1571625"/>
          </a:xfrm>
          <a:prstGeom prst="rect">
            <a:avLst/>
          </a:prstGeom>
          <a:solidFill>
            <a:schemeClr val="bg1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1541463" y="1706563"/>
            <a:ext cx="7023100" cy="2039937"/>
            <a:chOff x="971" y="1075"/>
            <a:chExt cx="4424" cy="1285"/>
          </a:xfrm>
        </p:grpSpPr>
        <p:sp>
          <p:nvSpPr>
            <p:cNvPr id="88077" name="Line 9"/>
            <p:cNvSpPr>
              <a:spLocks noChangeShapeType="1"/>
            </p:cNvSpPr>
            <p:nvPr/>
          </p:nvSpPr>
          <p:spPr bwMode="auto">
            <a:xfrm>
              <a:off x="971" y="1602"/>
              <a:ext cx="117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78" name="Rectangle 10"/>
            <p:cNvSpPr>
              <a:spLocks noChangeArrowheads="1"/>
            </p:cNvSpPr>
            <p:nvPr/>
          </p:nvSpPr>
          <p:spPr bwMode="auto">
            <a:xfrm>
              <a:off x="1084" y="1461"/>
              <a:ext cx="80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selectZone()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8079" name="Rectangle 27"/>
            <p:cNvSpPr>
              <a:spLocks noChangeArrowheads="1"/>
            </p:cNvSpPr>
            <p:nvPr/>
          </p:nvSpPr>
          <p:spPr bwMode="auto">
            <a:xfrm>
              <a:off x="1720" y="1075"/>
              <a:ext cx="1011" cy="24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080" name="Rectangle 28"/>
            <p:cNvSpPr>
              <a:spLocks noChangeArrowheads="1"/>
            </p:cNvSpPr>
            <p:nvPr/>
          </p:nvSpPr>
          <p:spPr bwMode="auto">
            <a:xfrm>
              <a:off x="1890" y="1155"/>
              <a:ext cx="67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ZoneButton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8081" name="Line 29"/>
            <p:cNvSpPr>
              <a:spLocks noChangeShapeType="1"/>
            </p:cNvSpPr>
            <p:nvPr/>
          </p:nvSpPr>
          <p:spPr bwMode="auto">
            <a:xfrm>
              <a:off x="2226" y="1320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2" name="Rectangle 30"/>
            <p:cNvSpPr>
              <a:spLocks noChangeArrowheads="1"/>
            </p:cNvSpPr>
            <p:nvPr/>
          </p:nvSpPr>
          <p:spPr bwMode="auto">
            <a:xfrm>
              <a:off x="2161" y="1596"/>
              <a:ext cx="129" cy="734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083" name="Rectangle 38"/>
            <p:cNvSpPr>
              <a:spLocks noChangeArrowheads="1"/>
            </p:cNvSpPr>
            <p:nvPr/>
          </p:nvSpPr>
          <p:spPr bwMode="auto">
            <a:xfrm>
              <a:off x="3086" y="1155"/>
              <a:ext cx="87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TarifSchedule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grpSp>
          <p:nvGrpSpPr>
            <p:cNvPr id="88084" name="Group 81"/>
            <p:cNvGrpSpPr>
              <a:grpSpLocks/>
            </p:cNvGrpSpPr>
            <p:nvPr/>
          </p:nvGrpSpPr>
          <p:grpSpPr bwMode="auto">
            <a:xfrm>
              <a:off x="3016" y="1075"/>
              <a:ext cx="1011" cy="1285"/>
              <a:chOff x="3016" y="1075"/>
              <a:chExt cx="1011" cy="1285"/>
            </a:xfrm>
          </p:grpSpPr>
          <p:sp>
            <p:nvSpPr>
              <p:cNvPr id="88094" name="Rectangle 37"/>
              <p:cNvSpPr>
                <a:spLocks noChangeArrowheads="1"/>
              </p:cNvSpPr>
              <p:nvPr/>
            </p:nvSpPr>
            <p:spPr bwMode="auto">
              <a:xfrm>
                <a:off x="3016" y="1075"/>
                <a:ext cx="1011" cy="247"/>
              </a:xfrm>
              <a:prstGeom prst="rect">
                <a:avLst/>
              </a:prstGeom>
              <a:noFill/>
              <a:ln w="17463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8095" name="Line 39"/>
              <p:cNvSpPr>
                <a:spLocks noChangeShapeType="1"/>
              </p:cNvSpPr>
              <p:nvPr/>
            </p:nvSpPr>
            <p:spPr bwMode="auto">
              <a:xfrm>
                <a:off x="3522" y="1320"/>
                <a:ext cx="0" cy="10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8085" name="Rectangle 40"/>
            <p:cNvSpPr>
              <a:spLocks noChangeArrowheads="1"/>
            </p:cNvSpPr>
            <p:nvPr/>
          </p:nvSpPr>
          <p:spPr bwMode="auto">
            <a:xfrm>
              <a:off x="3457" y="1692"/>
              <a:ext cx="129" cy="32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086" name="Rectangle 45"/>
            <p:cNvSpPr>
              <a:spLocks noChangeArrowheads="1"/>
            </p:cNvSpPr>
            <p:nvPr/>
          </p:nvSpPr>
          <p:spPr bwMode="auto">
            <a:xfrm>
              <a:off x="4384" y="1075"/>
              <a:ext cx="1011" cy="24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087" name="Rectangle 46"/>
            <p:cNvSpPr>
              <a:spLocks noChangeArrowheads="1"/>
            </p:cNvSpPr>
            <p:nvPr/>
          </p:nvSpPr>
          <p:spPr bwMode="auto">
            <a:xfrm>
              <a:off x="4655" y="1155"/>
              <a:ext cx="47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Display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8088" name="Line 47"/>
            <p:cNvSpPr>
              <a:spLocks noChangeShapeType="1"/>
            </p:cNvSpPr>
            <p:nvPr/>
          </p:nvSpPr>
          <p:spPr bwMode="auto">
            <a:xfrm>
              <a:off x="4890" y="1320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89" name="Rectangle 48"/>
            <p:cNvSpPr>
              <a:spLocks noChangeArrowheads="1"/>
            </p:cNvSpPr>
            <p:nvPr/>
          </p:nvSpPr>
          <p:spPr bwMode="auto">
            <a:xfrm>
              <a:off x="4825" y="2212"/>
              <a:ext cx="121" cy="14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090" name="Line 56"/>
            <p:cNvSpPr>
              <a:spLocks noChangeShapeType="1"/>
            </p:cNvSpPr>
            <p:nvPr/>
          </p:nvSpPr>
          <p:spPr bwMode="auto">
            <a:xfrm>
              <a:off x="2299" y="1690"/>
              <a:ext cx="117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91" name="Rectangle 57"/>
            <p:cNvSpPr>
              <a:spLocks noChangeArrowheads="1"/>
            </p:cNvSpPr>
            <p:nvPr/>
          </p:nvSpPr>
          <p:spPr bwMode="auto">
            <a:xfrm>
              <a:off x="2327" y="1556"/>
              <a:ext cx="147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lookupPrice(selection)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8092" name="Line 59"/>
            <p:cNvSpPr>
              <a:spLocks noChangeShapeType="1"/>
            </p:cNvSpPr>
            <p:nvPr/>
          </p:nvSpPr>
          <p:spPr bwMode="auto">
            <a:xfrm>
              <a:off x="2315" y="2217"/>
              <a:ext cx="2501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93" name="Rectangle 60"/>
            <p:cNvSpPr>
              <a:spLocks noChangeArrowheads="1"/>
            </p:cNvSpPr>
            <p:nvPr/>
          </p:nvSpPr>
          <p:spPr bwMode="auto">
            <a:xfrm>
              <a:off x="2556" y="2076"/>
              <a:ext cx="127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displayPrice(price)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79"/>
          <p:cNvGrpSpPr>
            <a:grpSpLocks/>
          </p:cNvGrpSpPr>
          <p:nvPr/>
        </p:nvGrpSpPr>
        <p:grpSpPr bwMode="auto">
          <a:xfrm>
            <a:off x="3636963" y="2967038"/>
            <a:ext cx="1862137" cy="225425"/>
            <a:chOff x="2291" y="1869"/>
            <a:chExt cx="1173" cy="142"/>
          </a:xfrm>
        </p:grpSpPr>
        <p:sp>
          <p:nvSpPr>
            <p:cNvPr id="88075" name="Line 77"/>
            <p:cNvSpPr>
              <a:spLocks noChangeShapeType="1"/>
            </p:cNvSpPr>
            <p:nvPr/>
          </p:nvSpPr>
          <p:spPr bwMode="auto">
            <a:xfrm>
              <a:off x="2291" y="2010"/>
              <a:ext cx="117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076" name="Rectangle 78"/>
            <p:cNvSpPr>
              <a:spLocks noChangeArrowheads="1"/>
            </p:cNvSpPr>
            <p:nvPr/>
          </p:nvSpPr>
          <p:spPr bwMode="auto">
            <a:xfrm>
              <a:off x="2460" y="1869"/>
              <a:ext cx="33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FF3300"/>
                  </a:solidFill>
                  <a:latin typeface="Courier" charset="0"/>
                </a:rPr>
                <a:t>price</a:t>
              </a:r>
              <a:endParaRPr lang="en-US" altLang="en-US" b="0">
                <a:solidFill>
                  <a:srgbClr val="FF3300"/>
                </a:solidFill>
              </a:endParaRPr>
            </a:p>
          </p:txBody>
        </p:sp>
      </p:grpSp>
      <p:sp>
        <p:nvSpPr>
          <p:cNvPr id="105552" name="AutoShape 80"/>
          <p:cNvSpPr>
            <a:spLocks noChangeArrowheads="1"/>
          </p:cNvSpPr>
          <p:nvPr/>
        </p:nvSpPr>
        <p:spPr bwMode="auto">
          <a:xfrm>
            <a:off x="1814513" y="3302000"/>
            <a:ext cx="1358900" cy="546100"/>
          </a:xfrm>
          <a:prstGeom prst="wedgeRoundRectCallout">
            <a:avLst>
              <a:gd name="adj1" fmla="val 100935"/>
              <a:gd name="adj2" fmla="val -5552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Dataflow</a:t>
            </a:r>
          </a:p>
        </p:txBody>
      </p:sp>
      <p:sp>
        <p:nvSpPr>
          <p:cNvPr id="105556" name="Text Box 84"/>
          <p:cNvSpPr txBox="1">
            <a:spLocks noChangeArrowheads="1"/>
          </p:cNvSpPr>
          <p:nvPr/>
        </p:nvSpPr>
        <p:spPr bwMode="auto">
          <a:xfrm>
            <a:off x="2643188" y="3930650"/>
            <a:ext cx="56832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800" b="0">
                <a:solidFill>
                  <a:schemeClr val="tx1"/>
                </a:solidFill>
                <a:latin typeface="Verdana" charset="0"/>
              </a:rPr>
              <a:t>…continued on next slide...</a:t>
            </a:r>
            <a:endParaRPr lang="en-US" altLang="en-US" b="0"/>
          </a:p>
        </p:txBody>
      </p:sp>
    </p:spTree>
    <p:extLst>
      <p:ext uri="{BB962C8B-B14F-4D97-AF65-F5344CB8AC3E}">
        <p14:creationId xmlns:p14="http://schemas.microsoft.com/office/powerpoint/2010/main" val="831513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 autoUpdateAnimBg="0"/>
      <p:bldP spid="105552" grpId="0" animBg="1" autoUpdateAnimBg="0"/>
      <p:bldP spid="105556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222250"/>
            <a:ext cx="8153400" cy="53975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a typeface="ＭＳ Ｐゴシック" charset="-128"/>
              </a:rPr>
              <a:t>Sequence Diagrams: Iteration &amp; Condition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98500" y="5080000"/>
            <a:ext cx="7772400" cy="1295400"/>
          </a:xfrm>
        </p:spPr>
        <p:txBody>
          <a:bodyPr/>
          <a:lstStyle/>
          <a:p>
            <a:r>
              <a:rPr lang="en-US" altLang="en-US" sz="2000" smtClean="0">
                <a:ea typeface="ＭＳ Ｐゴシック" charset="-128"/>
              </a:rPr>
              <a:t>Iteration is denoted by a * preceding the message name</a:t>
            </a:r>
          </a:p>
          <a:p>
            <a:r>
              <a:rPr lang="en-US" altLang="en-US" sz="2000" smtClean="0">
                <a:ea typeface="ＭＳ Ｐゴシック" charset="-128"/>
              </a:rPr>
              <a:t>Condition is denoted by boolean expression in [ ] before the message name</a:t>
            </a:r>
          </a:p>
        </p:txBody>
      </p:sp>
      <p:sp>
        <p:nvSpPr>
          <p:cNvPr id="89092" name="Line 6"/>
          <p:cNvSpPr>
            <a:spLocks noChangeShapeType="1"/>
          </p:cNvSpPr>
          <p:nvPr/>
        </p:nvSpPr>
        <p:spPr bwMode="auto">
          <a:xfrm>
            <a:off x="727075" y="2159000"/>
            <a:ext cx="0" cy="19939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9093" name="Group 10"/>
          <p:cNvGrpSpPr>
            <a:grpSpLocks/>
          </p:cNvGrpSpPr>
          <p:nvPr/>
        </p:nvGrpSpPr>
        <p:grpSpPr bwMode="auto">
          <a:xfrm>
            <a:off x="215900" y="1143000"/>
            <a:ext cx="960438" cy="1006475"/>
            <a:chOff x="600" y="720"/>
            <a:chExt cx="605" cy="634"/>
          </a:xfrm>
        </p:grpSpPr>
        <p:grpSp>
          <p:nvGrpSpPr>
            <p:cNvPr id="89135" name="Group 11"/>
            <p:cNvGrpSpPr>
              <a:grpSpLocks/>
            </p:cNvGrpSpPr>
            <p:nvPr/>
          </p:nvGrpSpPr>
          <p:grpSpPr bwMode="auto">
            <a:xfrm>
              <a:off x="788" y="720"/>
              <a:ext cx="269" cy="473"/>
              <a:chOff x="788" y="720"/>
              <a:chExt cx="269" cy="473"/>
            </a:xfrm>
          </p:grpSpPr>
          <p:sp>
            <p:nvSpPr>
              <p:cNvPr id="89137" name="Freeform 12"/>
              <p:cNvSpPr>
                <a:spLocks/>
              </p:cNvSpPr>
              <p:nvPr/>
            </p:nvSpPr>
            <p:spPr bwMode="auto">
              <a:xfrm>
                <a:off x="788" y="817"/>
                <a:ext cx="129" cy="376"/>
              </a:xfrm>
              <a:custGeom>
                <a:avLst/>
                <a:gdLst>
                  <a:gd name="T0" fmla="*/ 129 w 129"/>
                  <a:gd name="T1" fmla="*/ 0 h 376"/>
                  <a:gd name="T2" fmla="*/ 129 w 129"/>
                  <a:gd name="T3" fmla="*/ 237 h 376"/>
                  <a:gd name="T4" fmla="*/ 0 w 129"/>
                  <a:gd name="T5" fmla="*/ 376 h 376"/>
                  <a:gd name="T6" fmla="*/ 0 60000 65536"/>
                  <a:gd name="T7" fmla="*/ 0 60000 65536"/>
                  <a:gd name="T8" fmla="*/ 0 60000 65536"/>
                  <a:gd name="T9" fmla="*/ 0 w 129"/>
                  <a:gd name="T10" fmla="*/ 0 h 376"/>
                  <a:gd name="T11" fmla="*/ 129 w 129"/>
                  <a:gd name="T12" fmla="*/ 376 h 3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" h="376">
                    <a:moveTo>
                      <a:pt x="129" y="0"/>
                    </a:moveTo>
                    <a:lnTo>
                      <a:pt x="129" y="237"/>
                    </a:lnTo>
                    <a:lnTo>
                      <a:pt x="0" y="376"/>
                    </a:lnTo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38" name="Line 13"/>
              <p:cNvSpPr>
                <a:spLocks noChangeShapeType="1"/>
              </p:cNvSpPr>
              <p:nvPr/>
            </p:nvSpPr>
            <p:spPr bwMode="auto">
              <a:xfrm>
                <a:off x="917" y="1054"/>
                <a:ext cx="140" cy="139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39" name="Line 14"/>
              <p:cNvSpPr>
                <a:spLocks noChangeShapeType="1"/>
              </p:cNvSpPr>
              <p:nvPr/>
            </p:nvSpPr>
            <p:spPr bwMode="auto">
              <a:xfrm>
                <a:off x="788" y="924"/>
                <a:ext cx="269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40" name="Oval 15"/>
              <p:cNvSpPr>
                <a:spLocks noChangeArrowheads="1"/>
              </p:cNvSpPr>
              <p:nvPr/>
            </p:nvSpPr>
            <p:spPr bwMode="auto">
              <a:xfrm>
                <a:off x="852" y="720"/>
                <a:ext cx="140" cy="140"/>
              </a:xfrm>
              <a:prstGeom prst="ellipse">
                <a:avLst/>
              </a:prstGeom>
              <a:solidFill>
                <a:srgbClr val="FFFFFF"/>
              </a:solidFill>
              <a:ln w="1746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89136" name="Rectangle 16"/>
            <p:cNvSpPr>
              <a:spLocks noChangeArrowheads="1"/>
            </p:cNvSpPr>
            <p:nvPr/>
          </p:nvSpPr>
          <p:spPr bwMode="auto">
            <a:xfrm>
              <a:off x="600" y="1220"/>
              <a:ext cx="60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Passenger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</p:grpSp>
      <p:sp>
        <p:nvSpPr>
          <p:cNvPr id="89094" name="Rectangle 17"/>
          <p:cNvSpPr>
            <a:spLocks noChangeArrowheads="1"/>
          </p:cNvSpPr>
          <p:nvPr/>
        </p:nvSpPr>
        <p:spPr bwMode="auto">
          <a:xfrm>
            <a:off x="615950" y="2355850"/>
            <a:ext cx="204788" cy="1571625"/>
          </a:xfrm>
          <a:prstGeom prst="rect">
            <a:avLst/>
          </a:prstGeom>
          <a:solidFill>
            <a:schemeClr val="bg1"/>
          </a:solidFill>
          <a:ln w="174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89095" name="Rectangle 18"/>
          <p:cNvSpPr>
            <a:spLocks noChangeArrowheads="1"/>
          </p:cNvSpPr>
          <p:nvPr/>
        </p:nvSpPr>
        <p:spPr bwMode="auto">
          <a:xfrm>
            <a:off x="1930400" y="1706563"/>
            <a:ext cx="1706563" cy="392112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89096" name="Rectangle 19"/>
          <p:cNvSpPr>
            <a:spLocks noChangeArrowheads="1"/>
          </p:cNvSpPr>
          <p:nvPr/>
        </p:nvSpPr>
        <p:spPr bwMode="auto">
          <a:xfrm>
            <a:off x="2009775" y="1833563"/>
            <a:ext cx="16002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l"/>
            <a:r>
              <a:rPr lang="en-US" altLang="en-US" sz="1400">
                <a:solidFill>
                  <a:srgbClr val="000000"/>
                </a:solidFill>
                <a:latin typeface="Courier" charset="0"/>
              </a:rPr>
              <a:t>ChangeProcessor</a:t>
            </a:r>
            <a:endParaRPr lang="en-US" altLang="en-US" b="0">
              <a:solidFill>
                <a:schemeClr val="tx1"/>
              </a:solidFill>
            </a:endParaRPr>
          </a:p>
        </p:txBody>
      </p:sp>
      <p:sp>
        <p:nvSpPr>
          <p:cNvPr id="89097" name="Line 20"/>
          <p:cNvSpPr>
            <a:spLocks noChangeShapeType="1"/>
          </p:cNvSpPr>
          <p:nvPr/>
        </p:nvSpPr>
        <p:spPr bwMode="auto">
          <a:xfrm>
            <a:off x="2797175" y="2095500"/>
            <a:ext cx="0" cy="248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804863" y="2262188"/>
            <a:ext cx="2100262" cy="2185987"/>
            <a:chOff x="507" y="1425"/>
            <a:chExt cx="1323" cy="1377"/>
          </a:xfrm>
        </p:grpSpPr>
        <p:sp>
          <p:nvSpPr>
            <p:cNvPr id="89132" name="Line 8"/>
            <p:cNvSpPr>
              <a:spLocks noChangeShapeType="1"/>
            </p:cNvSpPr>
            <p:nvPr/>
          </p:nvSpPr>
          <p:spPr bwMode="auto">
            <a:xfrm>
              <a:off x="507" y="1602"/>
              <a:ext cx="1173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3" name="Rectangle 9"/>
            <p:cNvSpPr>
              <a:spLocks noChangeArrowheads="1"/>
            </p:cNvSpPr>
            <p:nvPr/>
          </p:nvSpPr>
          <p:spPr bwMode="auto">
            <a:xfrm>
              <a:off x="620" y="1425"/>
              <a:ext cx="121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insertChange(coin)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9134" name="Rectangle 21"/>
            <p:cNvSpPr>
              <a:spLocks noChangeArrowheads="1"/>
            </p:cNvSpPr>
            <p:nvPr/>
          </p:nvSpPr>
          <p:spPr bwMode="auto">
            <a:xfrm>
              <a:off x="1697" y="1596"/>
              <a:ext cx="129" cy="120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89099" name="Group 59"/>
          <p:cNvGrpSpPr>
            <a:grpSpLocks/>
          </p:cNvGrpSpPr>
          <p:nvPr/>
        </p:nvGrpSpPr>
        <p:grpSpPr bwMode="auto">
          <a:xfrm>
            <a:off x="3746500" y="1706563"/>
            <a:ext cx="1604963" cy="2890837"/>
            <a:chOff x="2360" y="1075"/>
            <a:chExt cx="1011" cy="1821"/>
          </a:xfrm>
        </p:grpSpPr>
        <p:sp>
          <p:nvSpPr>
            <p:cNvPr id="89129" name="Rectangle 23"/>
            <p:cNvSpPr>
              <a:spLocks noChangeArrowheads="1"/>
            </p:cNvSpPr>
            <p:nvPr/>
          </p:nvSpPr>
          <p:spPr bwMode="auto">
            <a:xfrm>
              <a:off x="2429" y="1155"/>
              <a:ext cx="94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CoinIdentifier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9130" name="Rectangle 25"/>
            <p:cNvSpPr>
              <a:spLocks noChangeArrowheads="1"/>
            </p:cNvSpPr>
            <p:nvPr/>
          </p:nvSpPr>
          <p:spPr bwMode="auto">
            <a:xfrm>
              <a:off x="2360" y="1075"/>
              <a:ext cx="1011" cy="24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9131" name="Line 26"/>
            <p:cNvSpPr>
              <a:spLocks noChangeShapeType="1"/>
            </p:cNvSpPr>
            <p:nvPr/>
          </p:nvSpPr>
          <p:spPr bwMode="auto">
            <a:xfrm>
              <a:off x="2866" y="1320"/>
              <a:ext cx="0" cy="1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00" name="Group 57"/>
          <p:cNvGrpSpPr>
            <a:grpSpLocks/>
          </p:cNvGrpSpPr>
          <p:nvPr/>
        </p:nvGrpSpPr>
        <p:grpSpPr bwMode="auto">
          <a:xfrm>
            <a:off x="5511800" y="1706563"/>
            <a:ext cx="1604963" cy="2890837"/>
            <a:chOff x="3472" y="1075"/>
            <a:chExt cx="1011" cy="1821"/>
          </a:xfrm>
        </p:grpSpPr>
        <p:sp>
          <p:nvSpPr>
            <p:cNvPr id="89126" name="Rectangle 29"/>
            <p:cNvSpPr>
              <a:spLocks noChangeArrowheads="1"/>
            </p:cNvSpPr>
            <p:nvPr/>
          </p:nvSpPr>
          <p:spPr bwMode="auto">
            <a:xfrm>
              <a:off x="3472" y="1075"/>
              <a:ext cx="1011" cy="24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9127" name="Rectangle 30"/>
            <p:cNvSpPr>
              <a:spLocks noChangeArrowheads="1"/>
            </p:cNvSpPr>
            <p:nvPr/>
          </p:nvSpPr>
          <p:spPr bwMode="auto">
            <a:xfrm>
              <a:off x="3743" y="1155"/>
              <a:ext cx="47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Display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9128" name="Line 31"/>
            <p:cNvSpPr>
              <a:spLocks noChangeShapeType="1"/>
            </p:cNvSpPr>
            <p:nvPr/>
          </p:nvSpPr>
          <p:spPr bwMode="auto">
            <a:xfrm>
              <a:off x="3978" y="1320"/>
              <a:ext cx="0" cy="1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101" name="Group 58"/>
          <p:cNvGrpSpPr>
            <a:grpSpLocks/>
          </p:cNvGrpSpPr>
          <p:nvPr/>
        </p:nvGrpSpPr>
        <p:grpSpPr bwMode="auto">
          <a:xfrm>
            <a:off x="7226300" y="1706563"/>
            <a:ext cx="1604963" cy="2903537"/>
            <a:chOff x="4552" y="1075"/>
            <a:chExt cx="1011" cy="1829"/>
          </a:xfrm>
        </p:grpSpPr>
        <p:sp>
          <p:nvSpPr>
            <p:cNvPr id="89123" name="Rectangle 47"/>
            <p:cNvSpPr>
              <a:spLocks noChangeArrowheads="1"/>
            </p:cNvSpPr>
            <p:nvPr/>
          </p:nvSpPr>
          <p:spPr bwMode="auto">
            <a:xfrm>
              <a:off x="4552" y="1075"/>
              <a:ext cx="1011" cy="24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9124" name="Rectangle 48"/>
            <p:cNvSpPr>
              <a:spLocks noChangeArrowheads="1"/>
            </p:cNvSpPr>
            <p:nvPr/>
          </p:nvSpPr>
          <p:spPr bwMode="auto">
            <a:xfrm>
              <a:off x="4822" y="1155"/>
              <a:ext cx="53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CoinDrop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89125" name="Line 49"/>
            <p:cNvSpPr>
              <a:spLocks noChangeShapeType="1"/>
            </p:cNvSpPr>
            <p:nvPr/>
          </p:nvSpPr>
          <p:spPr bwMode="auto">
            <a:xfrm>
              <a:off x="5058" y="1320"/>
              <a:ext cx="0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64"/>
          <p:cNvGrpSpPr>
            <a:grpSpLocks/>
          </p:cNvGrpSpPr>
          <p:nvPr/>
        </p:nvGrpSpPr>
        <p:grpSpPr bwMode="auto">
          <a:xfrm>
            <a:off x="2938463" y="3100388"/>
            <a:ext cx="3465512" cy="465137"/>
            <a:chOff x="1851" y="1953"/>
            <a:chExt cx="2183" cy="293"/>
          </a:xfrm>
        </p:grpSpPr>
        <p:sp>
          <p:nvSpPr>
            <p:cNvPr id="89119" name="Rectangle 32"/>
            <p:cNvSpPr>
              <a:spLocks noChangeArrowheads="1"/>
            </p:cNvSpPr>
            <p:nvPr/>
          </p:nvSpPr>
          <p:spPr bwMode="auto">
            <a:xfrm>
              <a:off x="3913" y="2100"/>
              <a:ext cx="121" cy="14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89120" name="Group 51"/>
            <p:cNvGrpSpPr>
              <a:grpSpLocks/>
            </p:cNvGrpSpPr>
            <p:nvPr/>
          </p:nvGrpSpPr>
          <p:grpSpPr bwMode="auto">
            <a:xfrm>
              <a:off x="1851" y="1953"/>
              <a:ext cx="2069" cy="145"/>
              <a:chOff x="1851" y="1953"/>
              <a:chExt cx="2069" cy="145"/>
            </a:xfrm>
          </p:grpSpPr>
          <p:sp>
            <p:nvSpPr>
              <p:cNvPr id="89121" name="Line 37"/>
              <p:cNvSpPr>
                <a:spLocks noChangeShapeType="1"/>
              </p:cNvSpPr>
              <p:nvPr/>
            </p:nvSpPr>
            <p:spPr bwMode="auto">
              <a:xfrm>
                <a:off x="1851" y="2097"/>
                <a:ext cx="2069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22" name="Rectangle 38"/>
              <p:cNvSpPr>
                <a:spLocks noChangeArrowheads="1"/>
              </p:cNvSpPr>
              <p:nvPr/>
            </p:nvSpPr>
            <p:spPr bwMode="auto">
              <a:xfrm>
                <a:off x="1948" y="1953"/>
                <a:ext cx="161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400">
                    <a:solidFill>
                      <a:srgbClr val="000000"/>
                    </a:solidFill>
                    <a:latin typeface="Courier" charset="0"/>
                  </a:rPr>
                  <a:t>displayPrice(owedAmount)</a:t>
                </a:r>
                <a:endParaRPr lang="en-US" altLang="en-US" b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2900363" y="2401888"/>
            <a:ext cx="1911350" cy="661987"/>
            <a:chOff x="1827" y="1513"/>
            <a:chExt cx="1204" cy="417"/>
          </a:xfrm>
        </p:grpSpPr>
        <p:sp>
          <p:nvSpPr>
            <p:cNvPr id="89113" name="Rectangle 27"/>
            <p:cNvSpPr>
              <a:spLocks noChangeArrowheads="1"/>
            </p:cNvSpPr>
            <p:nvPr/>
          </p:nvSpPr>
          <p:spPr bwMode="auto">
            <a:xfrm>
              <a:off x="2801" y="1692"/>
              <a:ext cx="129" cy="238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9114" name="Line 34"/>
            <p:cNvSpPr>
              <a:spLocks noChangeShapeType="1"/>
            </p:cNvSpPr>
            <p:nvPr/>
          </p:nvSpPr>
          <p:spPr bwMode="auto">
            <a:xfrm>
              <a:off x="1835" y="1690"/>
              <a:ext cx="949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5" name="Rectangle 35"/>
            <p:cNvSpPr>
              <a:spLocks noChangeArrowheads="1"/>
            </p:cNvSpPr>
            <p:nvPr/>
          </p:nvSpPr>
          <p:spPr bwMode="auto">
            <a:xfrm>
              <a:off x="1956" y="1513"/>
              <a:ext cx="10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lookupCoin(coin)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grpSp>
          <p:nvGrpSpPr>
            <p:cNvPr id="89116" name="Group 39"/>
            <p:cNvGrpSpPr>
              <a:grpSpLocks/>
            </p:cNvGrpSpPr>
            <p:nvPr/>
          </p:nvGrpSpPr>
          <p:grpSpPr bwMode="auto">
            <a:xfrm>
              <a:off x="1827" y="1756"/>
              <a:ext cx="949" cy="135"/>
              <a:chOff x="2291" y="1876"/>
              <a:chExt cx="1173" cy="135"/>
            </a:xfrm>
          </p:grpSpPr>
          <p:sp>
            <p:nvSpPr>
              <p:cNvPr id="89117" name="Line 40"/>
              <p:cNvSpPr>
                <a:spLocks noChangeShapeType="1"/>
              </p:cNvSpPr>
              <p:nvPr/>
            </p:nvSpPr>
            <p:spPr bwMode="auto">
              <a:xfrm>
                <a:off x="2291" y="2010"/>
                <a:ext cx="1173" cy="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18" name="Rectangle 41"/>
              <p:cNvSpPr>
                <a:spLocks noChangeArrowheads="1"/>
              </p:cNvSpPr>
              <p:nvPr/>
            </p:nvSpPr>
            <p:spPr bwMode="auto">
              <a:xfrm>
                <a:off x="2460" y="1876"/>
                <a:ext cx="416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1pPr>
                <a:lvl2pPr marL="37931725" indent="-37474525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2pPr>
                <a:lvl3pPr marL="11430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3pPr>
                <a:lvl4pPr marL="16002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4pPr>
                <a:lvl5pPr marL="2057400" indent="-228600"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0000"/>
                    </a:solidFill>
                    <a:latin typeface="Helvetica" charset="0"/>
                    <a:ea typeface="ＭＳ Ｐゴシック" charset="-128"/>
                  </a:defRPr>
                </a:lvl9pPr>
              </a:lstStyle>
              <a:p>
                <a:pPr algn="l"/>
                <a:r>
                  <a:rPr lang="en-US" altLang="en-US" sz="1400">
                    <a:solidFill>
                      <a:srgbClr val="000000"/>
                    </a:solidFill>
                    <a:latin typeface="Courier" charset="0"/>
                  </a:rPr>
                  <a:t>price</a:t>
                </a:r>
                <a:endParaRPr lang="en-US" altLang="en-US" b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2913063" y="3811588"/>
            <a:ext cx="5205412" cy="427037"/>
            <a:chOff x="1835" y="2401"/>
            <a:chExt cx="3279" cy="269"/>
          </a:xfrm>
        </p:grpSpPr>
        <p:sp>
          <p:nvSpPr>
            <p:cNvPr id="89110" name="Rectangle 50"/>
            <p:cNvSpPr>
              <a:spLocks noChangeArrowheads="1"/>
            </p:cNvSpPr>
            <p:nvPr/>
          </p:nvSpPr>
          <p:spPr bwMode="auto">
            <a:xfrm>
              <a:off x="4993" y="2524"/>
              <a:ext cx="121" cy="146"/>
            </a:xfrm>
            <a:prstGeom prst="rect">
              <a:avLst/>
            </a:prstGeom>
            <a:solidFill>
              <a:schemeClr val="bg1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9111" name="Line 53"/>
            <p:cNvSpPr>
              <a:spLocks noChangeShapeType="1"/>
            </p:cNvSpPr>
            <p:nvPr/>
          </p:nvSpPr>
          <p:spPr bwMode="auto">
            <a:xfrm>
              <a:off x="1835" y="2545"/>
              <a:ext cx="3141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2" name="Rectangle 54"/>
            <p:cNvSpPr>
              <a:spLocks noChangeArrowheads="1"/>
            </p:cNvSpPr>
            <p:nvPr/>
          </p:nvSpPr>
          <p:spPr bwMode="auto">
            <a:xfrm>
              <a:off x="1932" y="2401"/>
              <a:ext cx="268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FF0000"/>
                  </a:solidFill>
                  <a:latin typeface="Helvetica" charset="0"/>
                  <a:ea typeface="ＭＳ Ｐゴシック" charset="-128"/>
                </a:defRPr>
              </a:lvl9pPr>
            </a:lstStyle>
            <a:p>
              <a:pPr algn="l"/>
              <a:r>
                <a:rPr lang="en-US" altLang="en-US" sz="1400">
                  <a:latin typeface="Courier" charset="0"/>
                </a:rPr>
                <a:t>[owedAmount&lt;0]</a:t>
              </a:r>
              <a:r>
                <a:rPr lang="en-US" altLang="en-US" sz="1400">
                  <a:solidFill>
                    <a:srgbClr val="000000"/>
                  </a:solidFill>
                  <a:latin typeface="Courier" charset="0"/>
                </a:rPr>
                <a:t> returnChange(-owedAmount)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</p:grpSp>
      <p:sp>
        <p:nvSpPr>
          <p:cNvPr id="106551" name="AutoShape 55"/>
          <p:cNvSpPr>
            <a:spLocks noChangeArrowheads="1"/>
          </p:cNvSpPr>
          <p:nvPr/>
        </p:nvSpPr>
        <p:spPr bwMode="auto">
          <a:xfrm>
            <a:off x="1054100" y="2755900"/>
            <a:ext cx="1244600" cy="609600"/>
          </a:xfrm>
          <a:prstGeom prst="wedgeRoundRectCallout">
            <a:avLst>
              <a:gd name="adj1" fmla="val -59694"/>
              <a:gd name="adj2" fmla="val -11953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Iteration</a:t>
            </a:r>
          </a:p>
        </p:txBody>
      </p:sp>
      <p:sp>
        <p:nvSpPr>
          <p:cNvPr id="106552" name="AutoShape 56"/>
          <p:cNvSpPr>
            <a:spLocks noChangeArrowheads="1"/>
          </p:cNvSpPr>
          <p:nvPr/>
        </p:nvSpPr>
        <p:spPr bwMode="auto">
          <a:xfrm>
            <a:off x="1003300" y="3822700"/>
            <a:ext cx="1422400" cy="609600"/>
          </a:xfrm>
          <a:prstGeom prst="wedgeRoundRectCallout">
            <a:avLst>
              <a:gd name="adj1" fmla="val 93306"/>
              <a:gd name="adj2" fmla="val -3203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b="0"/>
              <a:t>Condition</a:t>
            </a:r>
          </a:p>
        </p:txBody>
      </p:sp>
      <p:sp>
        <p:nvSpPr>
          <p:cNvPr id="106562" name="Text Box 66"/>
          <p:cNvSpPr txBox="1">
            <a:spLocks noChangeArrowheads="1"/>
          </p:cNvSpPr>
          <p:nvPr/>
        </p:nvSpPr>
        <p:spPr bwMode="auto">
          <a:xfrm>
            <a:off x="2681288" y="4198938"/>
            <a:ext cx="5683250" cy="701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 sz="2000" b="0">
              <a:solidFill>
                <a:schemeClr val="tx1"/>
              </a:solidFill>
              <a:latin typeface="Verdana" charset="0"/>
            </a:endParaRPr>
          </a:p>
          <a:p>
            <a:r>
              <a:rPr lang="en-US" altLang="en-US" sz="2000" b="0">
                <a:solidFill>
                  <a:schemeClr val="tx1"/>
                </a:solidFill>
                <a:latin typeface="Verdana" charset="0"/>
              </a:rPr>
              <a:t>…continued on next slide...</a:t>
            </a:r>
            <a:endParaRPr lang="en-US" altLang="en-US" sz="2000" b="0">
              <a:latin typeface="Verdana" charset="0"/>
            </a:endParaRPr>
          </a:p>
        </p:txBody>
      </p:sp>
      <p:sp>
        <p:nvSpPr>
          <p:cNvPr id="89108" name="Text Box 68"/>
          <p:cNvSpPr txBox="1">
            <a:spLocks noChangeArrowheads="1"/>
          </p:cNvSpPr>
          <p:nvPr/>
        </p:nvSpPr>
        <p:spPr bwMode="auto">
          <a:xfrm>
            <a:off x="2173288" y="1123950"/>
            <a:ext cx="56832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 sz="1800" b="0">
                <a:solidFill>
                  <a:schemeClr val="tx1"/>
                </a:solidFill>
              </a:rPr>
              <a:t>…continued from previous slide...</a:t>
            </a:r>
            <a:endParaRPr lang="en-US" altLang="en-US" b="0"/>
          </a:p>
        </p:txBody>
      </p:sp>
      <p:sp>
        <p:nvSpPr>
          <p:cNvPr id="106565" name="Text Box 69"/>
          <p:cNvSpPr txBox="1">
            <a:spLocks noChangeArrowheads="1"/>
          </p:cNvSpPr>
          <p:nvPr/>
        </p:nvSpPr>
        <p:spPr bwMode="auto">
          <a:xfrm>
            <a:off x="801688" y="2171700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en-US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95812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 autoUpdateAnimBg="0"/>
      <p:bldP spid="106551" grpId="0" animBg="1" autoUpdateAnimBg="0"/>
      <p:bldP spid="106552" grpId="0" animBg="1" autoUpdateAnimBg="0"/>
      <p:bldP spid="106562" grpId="0" animBg="1" autoUpdateAnimBg="0"/>
      <p:bldP spid="106565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Sequence diagrams</a:t>
            </a:r>
            <a:endParaRPr lang="en-US" dirty="0"/>
          </a:p>
        </p:txBody>
      </p:sp>
      <p:pic>
        <p:nvPicPr>
          <p:cNvPr id="18435" name="Picture 3" descr="C:\Users\erdalk\Desktop\FDU\SE\115047-0136066836_pp2\Bruegge JPG\fig02_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772400" cy="465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Diagram</a:t>
            </a:r>
            <a:endParaRPr lang="en-US" dirty="0"/>
          </a:p>
        </p:txBody>
      </p:sp>
      <p:pic>
        <p:nvPicPr>
          <p:cNvPr id="19458" name="Picture 2" descr="C:\Users\erdalk\Desktop\FDU\SE\115047-0136066836_pp2\Bruegge JPG\fig02_3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89" y="1600200"/>
            <a:ext cx="748622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Diagrams (SMD)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machine diagrams describe the dynamic behavior of an individual object as a number of states and transition </a:t>
            </a:r>
          </a:p>
          <a:p>
            <a:r>
              <a:rPr lang="en-US" dirty="0" smtClean="0"/>
              <a:t>A state is a particular set of values for an object</a:t>
            </a:r>
          </a:p>
          <a:p>
            <a:r>
              <a:rPr lang="en-US" dirty="0" smtClean="0"/>
              <a:t>Given a state a transition represents future state the object can move to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SMD Example</a:t>
            </a:r>
            <a:endParaRPr lang="en-US" dirty="0"/>
          </a:p>
        </p:txBody>
      </p:sp>
      <p:pic>
        <p:nvPicPr>
          <p:cNvPr id="20482" name="Picture 2" descr="C:\Users\erdalk\Desktop\FDU\SE\115047-0136066836_pp2\Bruegge JPG\fig02_3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61205"/>
            <a:ext cx="8229600" cy="28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SMD Example</a:t>
            </a:r>
            <a:endParaRPr lang="en-US" dirty="0"/>
          </a:p>
        </p:txBody>
      </p:sp>
      <p:pic>
        <p:nvPicPr>
          <p:cNvPr id="22530" name="Picture 2" descr="C:\Users\erdalk\Desktop\FDU\SE\115047-0136066836_pp2\Bruegge JPG\fig02_3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63" y="1600200"/>
            <a:ext cx="800487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 smtClean="0"/>
              <a:t>They are flow diagrams used to represent the data flow or control flow through a system.</a:t>
            </a:r>
          </a:p>
          <a:p>
            <a:pPr algn="just"/>
            <a:r>
              <a:rPr lang="en-US" dirty="0" smtClean="0"/>
              <a:t>Describes the behavior of a system in term of activities</a:t>
            </a:r>
          </a:p>
          <a:p>
            <a:pPr algn="just"/>
            <a:r>
              <a:rPr lang="en-US" dirty="0" smtClean="0"/>
              <a:t>Activities are modeling elements that represent the execution of a set of operations</a:t>
            </a:r>
          </a:p>
          <a:p>
            <a:r>
              <a:rPr lang="en-US" dirty="0" smtClean="0"/>
              <a:t>Execution of an activity can be triggered</a:t>
            </a:r>
          </a:p>
          <a:p>
            <a:pPr lvl="1"/>
            <a:r>
              <a:rPr lang="en-US" dirty="0" smtClean="0"/>
              <a:t> by the completion of other activities</a:t>
            </a:r>
          </a:p>
          <a:p>
            <a:pPr lvl="1"/>
            <a:r>
              <a:rPr lang="en-US" dirty="0" smtClean="0"/>
              <a:t> by the availability of objects</a:t>
            </a:r>
          </a:p>
          <a:p>
            <a:pPr lvl="1"/>
            <a:r>
              <a:rPr lang="en-US" dirty="0" smtClean="0"/>
              <a:t>By external events</a:t>
            </a:r>
          </a:p>
          <a:p>
            <a:pPr algn="just"/>
            <a:r>
              <a:rPr lang="en-US" dirty="0" smtClean="0"/>
              <a:t>Activity Diagrams  are similar to the flowchart diagrams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21507" name="Picture 3" descr="C:\Users\erdalk\Desktop\FDU\SE\115047-0136066836_pp2\Bruegge JPG\fig01_0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0772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6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UML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600200"/>
            <a:ext cx="373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de-DE" altLang="en-US" sz="2000" dirty="0" smtClean="0">
                <a:latin typeface="Arial" charset="0"/>
              </a:rPr>
              <a:t>A</a:t>
            </a:r>
            <a:r>
              <a:rPr lang="en-US" altLang="en-US" sz="2000" dirty="0" err="1" smtClean="0">
                <a:latin typeface="Arial" charset="0"/>
              </a:rPr>
              <a:t>ctivity</a:t>
            </a:r>
            <a:r>
              <a:rPr lang="en-US" altLang="en-US" sz="2000" dirty="0" smtClean="0">
                <a:latin typeface="Arial" charset="0"/>
              </a:rPr>
              <a:t> diagram</a:t>
            </a:r>
          </a:p>
          <a:p>
            <a:pPr>
              <a:buFont typeface="Times" charset="0"/>
              <a:buNone/>
            </a:pPr>
            <a:r>
              <a:rPr lang="de-DE" altLang="en-US" sz="2000" dirty="0" smtClean="0">
                <a:latin typeface="Arial" charset="0"/>
              </a:rPr>
              <a:t>C</a:t>
            </a:r>
            <a:r>
              <a:rPr lang="en-US" altLang="en-US" sz="2000" dirty="0" smtClean="0">
                <a:latin typeface="Arial" charset="0"/>
              </a:rPr>
              <a:t>lass diagram</a:t>
            </a:r>
          </a:p>
          <a:p>
            <a:pPr>
              <a:buFont typeface="Times" charset="0"/>
              <a:buNone/>
            </a:pPr>
            <a:r>
              <a:rPr lang="de-DE" altLang="en-US" sz="2000" dirty="0" smtClean="0">
                <a:latin typeface="Arial" charset="0"/>
              </a:rPr>
              <a:t>C</a:t>
            </a:r>
            <a:r>
              <a:rPr lang="en-US" altLang="en-US" sz="2000" dirty="0" err="1" smtClean="0">
                <a:latin typeface="Arial" charset="0"/>
              </a:rPr>
              <a:t>omponent</a:t>
            </a:r>
            <a:r>
              <a:rPr lang="en-US" altLang="en-US" sz="2000" dirty="0" smtClean="0">
                <a:latin typeface="Arial" charset="0"/>
              </a:rPr>
              <a:t> diagram</a:t>
            </a:r>
          </a:p>
          <a:p>
            <a:pPr>
              <a:buFont typeface="Times" charset="0"/>
              <a:buNone/>
            </a:pPr>
            <a:r>
              <a:rPr lang="de-DE" altLang="en-US" sz="2000" dirty="0" smtClean="0">
                <a:latin typeface="Arial" charset="0"/>
              </a:rPr>
              <a:t>I</a:t>
            </a:r>
            <a:r>
              <a:rPr lang="en-US" altLang="en-US" sz="2000" dirty="0" err="1" smtClean="0">
                <a:latin typeface="Arial" charset="0"/>
              </a:rPr>
              <a:t>nteraction</a:t>
            </a:r>
            <a:r>
              <a:rPr lang="en-US" altLang="en-US" sz="2000" dirty="0" smtClean="0">
                <a:latin typeface="Arial" charset="0"/>
              </a:rPr>
              <a:t> diagram</a:t>
            </a:r>
          </a:p>
          <a:p>
            <a:pPr>
              <a:buFont typeface="Times" charset="0"/>
              <a:buNone/>
            </a:pPr>
            <a:r>
              <a:rPr lang="en-US" altLang="en-US" sz="2000" dirty="0" smtClean="0">
                <a:latin typeface="Arial" charset="0"/>
              </a:rPr>
              <a:t>Package</a:t>
            </a:r>
          </a:p>
          <a:p>
            <a:pPr>
              <a:buFont typeface="Times" charset="0"/>
              <a:buNone/>
            </a:pPr>
            <a:r>
              <a:rPr lang="en-US" altLang="en-US" sz="2000" dirty="0" smtClean="0">
                <a:latin typeface="Arial" charset="0"/>
              </a:rPr>
              <a:t>state machine diagram</a:t>
            </a:r>
          </a:p>
          <a:p>
            <a:pPr>
              <a:buFont typeface="Times" charset="0"/>
              <a:buNone/>
            </a:pPr>
            <a:r>
              <a:rPr lang="en-US" altLang="en-US" sz="2000" dirty="0" smtClean="0">
                <a:latin typeface="Arial" charset="0"/>
              </a:rPr>
              <a:t>Use case diagram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610100" y="1295400"/>
            <a:ext cx="4152900" cy="4800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smtClean="0">
                <a:latin typeface="Arial" charset="0"/>
              </a:rPr>
              <a:t>The following abbreviations are usually used for diagram frames:</a:t>
            </a:r>
          </a:p>
          <a:p>
            <a:r>
              <a:rPr lang="en-US" altLang="en-US" sz="2000" b="1" dirty="0" smtClean="0">
                <a:latin typeface="Arial" charset="0"/>
              </a:rPr>
              <a:t>act </a:t>
            </a:r>
            <a:r>
              <a:rPr lang="en-US" altLang="en-US" sz="2000" dirty="0" smtClean="0">
                <a:latin typeface="Arial" charset="0"/>
              </a:rPr>
              <a:t>(for activity frames)</a:t>
            </a:r>
          </a:p>
          <a:p>
            <a:r>
              <a:rPr lang="en-US" altLang="en-US" sz="2000" b="1" dirty="0" err="1" smtClean="0">
                <a:latin typeface="Arial" charset="0"/>
              </a:rPr>
              <a:t>cmp</a:t>
            </a:r>
            <a:r>
              <a:rPr lang="en-US" altLang="en-US" sz="2000" b="1" dirty="0" smtClean="0">
                <a:latin typeface="Arial" charset="0"/>
              </a:rPr>
              <a:t> </a:t>
            </a:r>
            <a:r>
              <a:rPr lang="en-US" altLang="en-US" sz="2000" dirty="0" smtClean="0">
                <a:latin typeface="Arial" charset="0"/>
              </a:rPr>
              <a:t>(for component frames)</a:t>
            </a:r>
          </a:p>
          <a:p>
            <a:r>
              <a:rPr lang="en-US" altLang="en-US" sz="2000" b="1" dirty="0" err="1" smtClean="0">
                <a:latin typeface="Arial" charset="0"/>
              </a:rPr>
              <a:t>sd</a:t>
            </a:r>
            <a:r>
              <a:rPr lang="en-US" altLang="en-US" sz="2000" b="1" dirty="0" smtClean="0">
                <a:latin typeface="Arial" charset="0"/>
              </a:rPr>
              <a:t> </a:t>
            </a:r>
            <a:r>
              <a:rPr lang="en-US" altLang="en-US" sz="2000" dirty="0" smtClean="0">
                <a:latin typeface="Arial" charset="0"/>
              </a:rPr>
              <a:t>(for interaction frames)</a:t>
            </a:r>
          </a:p>
          <a:p>
            <a:r>
              <a:rPr lang="en-US" altLang="en-US" sz="2000" b="1" dirty="0" err="1" smtClean="0">
                <a:latin typeface="Arial" charset="0"/>
              </a:rPr>
              <a:t>pkg</a:t>
            </a:r>
            <a:r>
              <a:rPr lang="en-US" altLang="en-US" sz="2000" b="1" dirty="0" smtClean="0">
                <a:latin typeface="Arial" charset="0"/>
              </a:rPr>
              <a:t> </a:t>
            </a:r>
            <a:r>
              <a:rPr lang="en-US" altLang="en-US" sz="2000" dirty="0" smtClean="0">
                <a:latin typeface="Arial" charset="0"/>
              </a:rPr>
              <a:t>(for package frames)</a:t>
            </a:r>
          </a:p>
          <a:p>
            <a:r>
              <a:rPr lang="en-US" altLang="en-US" sz="2000" b="1" dirty="0" err="1" smtClean="0">
                <a:latin typeface="Arial" charset="0"/>
              </a:rPr>
              <a:t>stm</a:t>
            </a:r>
            <a:r>
              <a:rPr lang="en-US" altLang="en-US" sz="2000" b="1" dirty="0" smtClean="0">
                <a:latin typeface="Arial" charset="0"/>
              </a:rPr>
              <a:t> </a:t>
            </a:r>
            <a:r>
              <a:rPr lang="en-US" altLang="en-US" sz="2000" dirty="0" smtClean="0">
                <a:latin typeface="Arial" charset="0"/>
              </a:rPr>
              <a:t>(for state machine frames)</a:t>
            </a:r>
          </a:p>
          <a:p>
            <a:r>
              <a:rPr lang="en-US" altLang="en-US" sz="2000" b="1" dirty="0" err="1" smtClean="0">
                <a:latin typeface="Arial" charset="0"/>
              </a:rPr>
              <a:t>uc</a:t>
            </a:r>
            <a:r>
              <a:rPr lang="en-US" altLang="en-US" sz="2000" b="1" dirty="0" smtClean="0">
                <a:latin typeface="Arial" charset="0"/>
              </a:rPr>
              <a:t> </a:t>
            </a:r>
            <a:r>
              <a:rPr lang="en-US" altLang="en-US" sz="2000" dirty="0" smtClean="0">
                <a:latin typeface="Arial" charset="0"/>
              </a:rPr>
              <a:t>(for use case frames)</a:t>
            </a:r>
          </a:p>
          <a:p>
            <a:pPr algn="ctr"/>
            <a:endParaRPr lang="en-US" altLang="en-US" sz="2000" dirty="0" smtClean="0"/>
          </a:p>
          <a:p>
            <a:endParaRPr lang="en-US" alt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12738" y="200025"/>
            <a:ext cx="18669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0000"/>
                </a:solidFill>
                <a:latin typeface="Helvetica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smtClean="0">
                <a:ea typeface="ＭＳ Ｐゴシック" charset="-128"/>
              </a:rPr>
              <a:t>Abstraction</a:t>
            </a:r>
          </a:p>
        </p:txBody>
      </p:sp>
      <p:sp>
        <p:nvSpPr>
          <p:cNvPr id="330758" name="Rectangle 6"/>
          <p:cNvSpPr>
            <a:spLocks noChangeArrowheads="1"/>
          </p:cNvSpPr>
          <p:nvPr/>
        </p:nvSpPr>
        <p:spPr bwMode="auto">
          <a:xfrm>
            <a:off x="544513" y="2057401"/>
            <a:ext cx="822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85750" indent="-28575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685800" indent="-228600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r>
              <a:rPr lang="en-US" altLang="en-US" b="0" dirty="0"/>
              <a:t>Abstraction allows us to ignore unessential details</a:t>
            </a:r>
          </a:p>
          <a:p>
            <a:r>
              <a:rPr lang="en-US" altLang="en-US" b="0" dirty="0"/>
              <a:t>Two definitions for abstraction:</a:t>
            </a:r>
          </a:p>
          <a:p>
            <a:pPr lvl="1"/>
            <a:r>
              <a:rPr lang="en-US" altLang="en-US" b="0" dirty="0"/>
              <a:t>Abstraction is a </a:t>
            </a:r>
            <a:r>
              <a:rPr lang="en-US" altLang="en-US" b="0" i="1" dirty="0"/>
              <a:t>thought process</a:t>
            </a:r>
            <a:r>
              <a:rPr lang="en-US" altLang="en-US" b="0" dirty="0"/>
              <a:t> where ideas are distanced from objects </a:t>
            </a:r>
          </a:p>
          <a:p>
            <a:pPr lvl="2"/>
            <a:r>
              <a:rPr lang="en-US" altLang="en-US" dirty="0">
                <a:solidFill>
                  <a:srgbClr val="FF3300"/>
                </a:solidFill>
              </a:rPr>
              <a:t>Abstraction as activity</a:t>
            </a:r>
            <a:endParaRPr lang="en-US" altLang="en-US" b="0" dirty="0"/>
          </a:p>
          <a:p>
            <a:pPr lvl="1"/>
            <a:r>
              <a:rPr lang="en-US" altLang="en-US" b="0" dirty="0"/>
              <a:t>Abstraction is the </a:t>
            </a:r>
            <a:r>
              <a:rPr lang="en-US" altLang="en-US" b="0" i="1" dirty="0"/>
              <a:t>resulting idea</a:t>
            </a:r>
            <a:r>
              <a:rPr lang="en-US" altLang="en-US" b="0" dirty="0"/>
              <a:t> of a thought process where an idea has been distanced from an object </a:t>
            </a:r>
          </a:p>
          <a:p>
            <a:pPr lvl="2"/>
            <a:r>
              <a:rPr lang="en-US" altLang="en-US" dirty="0">
                <a:solidFill>
                  <a:srgbClr val="FF3300"/>
                </a:solidFill>
              </a:rPr>
              <a:t>Abstraction as entity</a:t>
            </a:r>
            <a:endParaRPr lang="en-US" altLang="en-US" b="0" dirty="0">
              <a:solidFill>
                <a:srgbClr val="FF3300"/>
              </a:solidFill>
            </a:endParaRPr>
          </a:p>
          <a:p>
            <a:r>
              <a:rPr lang="en-US" altLang="en-US" b="0" dirty="0"/>
              <a:t>Ideas can be expressed by models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>
          <a:xfrm>
            <a:off x="266700" y="222250"/>
            <a:ext cx="8420100" cy="8636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Example of a Activity Diagram with a Frame</a:t>
            </a:r>
          </a:p>
        </p:txBody>
      </p:sp>
      <p:pic>
        <p:nvPicPr>
          <p:cNvPr id="5123" name="Inhaltsplatzhalter 3" descr="ActDWithFram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8" b="-3258"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The Activity Diagram without Frame</a:t>
            </a:r>
          </a:p>
        </p:txBody>
      </p:sp>
      <p:pic>
        <p:nvPicPr>
          <p:cNvPr id="6147" name="Inhaltsplatzhalter 3" descr="ActivityDiagramExampl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12" b="-16812"/>
          <a:stretch>
            <a:fillRect/>
          </a:stretch>
        </p:blipFill>
        <p:spPr>
          <a:xfrm>
            <a:off x="571500" y="1295400"/>
            <a:ext cx="8001000" cy="4800600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3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Action Nodes and Object Nodes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419600" cy="2895600"/>
          </a:xfrm>
        </p:spPr>
        <p:txBody>
          <a:bodyPr/>
          <a:lstStyle/>
          <a:p>
            <a:endParaRPr lang="en-US" altLang="en-US" smtClean="0"/>
          </a:p>
          <a:p>
            <a:pPr>
              <a:spcAft>
                <a:spcPts val="600"/>
              </a:spcAft>
            </a:pPr>
            <a:r>
              <a:rPr lang="en-US" altLang="en-US" smtClean="0"/>
              <a:t>Action Node</a:t>
            </a:r>
          </a:p>
          <a:p>
            <a:pPr>
              <a:buFont typeface="Times" charset="0"/>
              <a:buNone/>
            </a:pPr>
            <a:endParaRPr lang="en-US" altLang="en-US" smtClean="0"/>
          </a:p>
          <a:p>
            <a:pPr>
              <a:spcAft>
                <a:spcPts val="1200"/>
              </a:spcAft>
            </a:pPr>
            <a:r>
              <a:rPr lang="en-US" altLang="en-US" smtClean="0"/>
              <a:t>Object Node</a:t>
            </a:r>
          </a:p>
        </p:txBody>
      </p:sp>
      <p:sp>
        <p:nvSpPr>
          <p:cNvPr id="9220" name="Abgerundetes Rechteck 11"/>
          <p:cNvSpPr>
            <a:spLocks noChangeArrowheads="1"/>
          </p:cNvSpPr>
          <p:nvPr/>
        </p:nvSpPr>
        <p:spPr bwMode="auto">
          <a:xfrm>
            <a:off x="1066800" y="4916488"/>
            <a:ext cx="1219200" cy="762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latin typeface="Palatino" charset="0"/>
              </a:rPr>
              <a:t>Write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latin typeface="Palatino" charset="0"/>
              </a:rPr>
              <a:t>Thesis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4876800" y="1524000"/>
            <a:ext cx="4267200" cy="2895600"/>
          </a:xfrm>
          <a:ln w="12700"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en-US" sz="2000" smtClean="0"/>
              <a:t>An </a:t>
            </a:r>
            <a:r>
              <a:rPr lang="en-US" sz="2000" smtClean="0">
                <a:ln>
                  <a:solidFill>
                    <a:srgbClr val="FF0000"/>
                  </a:solidFill>
                </a:ln>
              </a:rPr>
              <a:t>action </a:t>
            </a:r>
            <a:r>
              <a:rPr lang="en-US" sz="2000" smtClean="0"/>
              <a:t>is part of an activity which has local pre- and post conditions</a:t>
            </a:r>
          </a:p>
          <a:p>
            <a:pPr>
              <a:defRPr/>
            </a:pPr>
            <a:r>
              <a:rPr lang="en-US" sz="2000" smtClean="0"/>
              <a:t>Historical Remark:</a:t>
            </a:r>
          </a:p>
          <a:p>
            <a:pPr lvl="1">
              <a:defRPr/>
            </a:pPr>
            <a:r>
              <a:rPr lang="en-US" sz="2000" smtClean="0">
                <a:ea typeface="ＭＳ Ｐゴシック" charset="-128"/>
                <a:cs typeface="ＭＳ Ｐゴシック" charset="-128"/>
              </a:rPr>
              <a:t>In UML 1 an action was the operation on the transition of a state machine.</a:t>
            </a:r>
          </a:p>
          <a:p>
            <a:pPr>
              <a:defRPr/>
            </a:pPr>
            <a:endParaRPr lang="en-US" sz="2000" smtClean="0"/>
          </a:p>
          <a:p>
            <a:pPr lvl="1">
              <a:buFont typeface="Times" charset="0"/>
              <a:buNone/>
              <a:defRPr/>
            </a:pPr>
            <a:endParaRPr lang="en-US" sz="2000" smtClean="0"/>
          </a:p>
        </p:txBody>
      </p:sp>
      <p:sp>
        <p:nvSpPr>
          <p:cNvPr id="9222" name="Abgerundetes Rechteck 11"/>
          <p:cNvSpPr>
            <a:spLocks noChangeArrowheads="1"/>
          </p:cNvSpPr>
          <p:nvPr/>
        </p:nvSpPr>
        <p:spPr bwMode="auto">
          <a:xfrm>
            <a:off x="3200400" y="2133600"/>
            <a:ext cx="1219200" cy="762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latin typeface="Palatino" charset="0"/>
              </a:rPr>
              <a:t>Action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latin typeface="Palatino" charset="0"/>
              </a:rPr>
              <a:t>Name</a:t>
            </a:r>
          </a:p>
        </p:txBody>
      </p:sp>
      <p:sp>
        <p:nvSpPr>
          <p:cNvPr id="9223" name="Rechteck 10"/>
          <p:cNvSpPr>
            <a:spLocks noChangeArrowheads="1"/>
          </p:cNvSpPr>
          <p:nvPr/>
        </p:nvSpPr>
        <p:spPr bwMode="auto">
          <a:xfrm>
            <a:off x="3429000" y="4876800"/>
            <a:ext cx="1219200" cy="838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000">
              <a:latin typeface="Palatino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latin typeface="Palatino" charset="0"/>
              </a:rPr>
              <a:t>Thesis</a:t>
            </a:r>
          </a:p>
        </p:txBody>
      </p:sp>
      <p:sp>
        <p:nvSpPr>
          <p:cNvPr id="9224" name="Abgerundetes Rechteck 11"/>
          <p:cNvSpPr>
            <a:spLocks noChangeArrowheads="1"/>
          </p:cNvSpPr>
          <p:nvPr/>
        </p:nvSpPr>
        <p:spPr bwMode="auto">
          <a:xfrm>
            <a:off x="5562600" y="4913313"/>
            <a:ext cx="1219200" cy="762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latin typeface="Palatino" charset="0"/>
              </a:rPr>
              <a:t>ReviewThesis</a:t>
            </a:r>
          </a:p>
        </p:txBody>
      </p:sp>
      <p:sp>
        <p:nvSpPr>
          <p:cNvPr id="9225" name="Rechteck 10"/>
          <p:cNvSpPr>
            <a:spLocks noChangeArrowheads="1"/>
          </p:cNvSpPr>
          <p:nvPr/>
        </p:nvSpPr>
        <p:spPr bwMode="auto">
          <a:xfrm>
            <a:off x="3200400" y="3276600"/>
            <a:ext cx="1219200" cy="838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latin typeface="Palatino" charset="0"/>
              </a:rPr>
              <a:t>Object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latin typeface="Palatino" charset="0"/>
              </a:rPr>
              <a:t>Name</a:t>
            </a:r>
          </a:p>
        </p:txBody>
      </p:sp>
      <p:cxnSp>
        <p:nvCxnSpPr>
          <p:cNvPr id="9226" name="Gerade Verbindung mit Pfeil 14"/>
          <p:cNvCxnSpPr>
            <a:cxnSpLocks noChangeShapeType="1"/>
            <a:stCxn id="9220" idx="3"/>
            <a:endCxn id="9223" idx="1"/>
          </p:cNvCxnSpPr>
          <p:nvPr/>
        </p:nvCxnSpPr>
        <p:spPr bwMode="auto">
          <a:xfrm flipV="1">
            <a:off x="2286000" y="5295900"/>
            <a:ext cx="11430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7" name="Gerade Verbindung mit Pfeil 16"/>
          <p:cNvCxnSpPr>
            <a:cxnSpLocks noChangeShapeType="1"/>
            <a:stCxn id="9223" idx="3"/>
            <a:endCxn id="9224" idx="1"/>
          </p:cNvCxnSpPr>
          <p:nvPr/>
        </p:nvCxnSpPr>
        <p:spPr bwMode="auto">
          <a:xfrm flipV="1">
            <a:off x="4648200" y="5294313"/>
            <a:ext cx="9144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Activity Diagram Example</a:t>
            </a:r>
          </a:p>
        </p:txBody>
      </p:sp>
      <p:pic>
        <p:nvPicPr>
          <p:cNvPr id="10243" name="Inhaltsplatzhalter 3" descr="ActivityDiagramExampl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12" b="-16812"/>
          <a:stretch>
            <a:fillRect/>
          </a:stretch>
        </p:blipFill>
        <p:spPr>
          <a:xfrm>
            <a:off x="571500" y="1295400"/>
            <a:ext cx="8001000" cy="4800600"/>
          </a:xfrm>
        </p:spPr>
      </p:pic>
      <p:sp>
        <p:nvSpPr>
          <p:cNvPr id="10244" name="Abgerundete rechteckige Legende 9"/>
          <p:cNvSpPr>
            <a:spLocks noChangeArrowheads="1"/>
          </p:cNvSpPr>
          <p:nvPr/>
        </p:nvSpPr>
        <p:spPr bwMode="auto">
          <a:xfrm>
            <a:off x="5029200" y="5181600"/>
            <a:ext cx="990600" cy="533400"/>
          </a:xfrm>
          <a:prstGeom prst="wedgeRoundRectCallout">
            <a:avLst>
              <a:gd name="adj1" fmla="val -36097"/>
              <a:gd name="adj2" fmla="val -112806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Action</a:t>
            </a:r>
          </a:p>
        </p:txBody>
      </p:sp>
      <p:sp>
        <p:nvSpPr>
          <p:cNvPr id="10245" name="Abgerundete rechteckige Legende 10"/>
          <p:cNvSpPr>
            <a:spLocks noChangeArrowheads="1"/>
          </p:cNvSpPr>
          <p:nvPr/>
        </p:nvSpPr>
        <p:spPr bwMode="auto">
          <a:xfrm>
            <a:off x="1295400" y="5334000"/>
            <a:ext cx="990600" cy="612775"/>
          </a:xfrm>
          <a:prstGeom prst="wedgeRoundRectCallout">
            <a:avLst>
              <a:gd name="adj1" fmla="val 89958"/>
              <a:gd name="adj2" fmla="val -48546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Object node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Activity Diagram: Activity Nodes &amp; Edges</a:t>
            </a:r>
          </a:p>
        </p:txBody>
      </p:sp>
      <p:sp>
        <p:nvSpPr>
          <p:cNvPr id="11267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An activity diagram consists of nodes and edges</a:t>
            </a:r>
          </a:p>
          <a:p>
            <a:r>
              <a:rPr lang="en-US" altLang="en-US" dirty="0" smtClean="0"/>
              <a:t>There are </a:t>
            </a:r>
            <a:r>
              <a:rPr lang="en-US" altLang="en-US" b="1" dirty="0" smtClean="0"/>
              <a:t>three </a:t>
            </a:r>
            <a:r>
              <a:rPr lang="en-US" altLang="en-US" dirty="0" smtClean="0"/>
              <a:t>types of activity nodes</a:t>
            </a:r>
          </a:p>
          <a:p>
            <a:pPr lvl="2">
              <a:buClr>
                <a:srgbClr val="FF0000"/>
              </a:buClr>
              <a:buSzPct val="150000"/>
              <a:buFont typeface="Wingdings" charset="2"/>
              <a:buChar char="ü"/>
            </a:pPr>
            <a:r>
              <a:rPr lang="en-US" altLang="en-US" dirty="0" smtClean="0">
                <a:ea typeface="ＭＳ Ｐゴシック" charset="-128"/>
              </a:rPr>
              <a:t>Control nodes</a:t>
            </a:r>
          </a:p>
          <a:p>
            <a:pPr lvl="2">
              <a:buClr>
                <a:srgbClr val="FF0000"/>
              </a:buClr>
              <a:buSzPct val="150000"/>
              <a:buFont typeface="Wingdings" charset="2"/>
              <a:buChar char="ü"/>
            </a:pPr>
            <a:r>
              <a:rPr lang="en-US" altLang="en-US" dirty="0" smtClean="0">
                <a:ea typeface="ＭＳ Ｐゴシック" charset="-128"/>
              </a:rPr>
              <a:t>Executable nodes </a:t>
            </a:r>
          </a:p>
          <a:p>
            <a:pPr lvl="3"/>
            <a:r>
              <a:rPr lang="de-DE" altLang="en-US" dirty="0" smtClean="0">
                <a:ea typeface="ＭＳ Ｐゴシック" charset="-128"/>
              </a:rPr>
              <a:t>M</a:t>
            </a:r>
            <a:r>
              <a:rPr lang="en-US" altLang="en-US" dirty="0" err="1" smtClean="0">
                <a:ea typeface="ＭＳ Ｐゴシック" charset="-128"/>
              </a:rPr>
              <a:t>ost</a:t>
            </a:r>
            <a:r>
              <a:rPr lang="en-US" altLang="en-US" dirty="0" smtClean="0">
                <a:ea typeface="ＭＳ Ｐゴシック" charset="-128"/>
              </a:rPr>
              <a:t> prominent: </a:t>
            </a:r>
            <a:r>
              <a:rPr lang="en-US" altLang="en-US" b="1" dirty="0" smtClean="0">
                <a:ea typeface="ＭＳ Ｐゴシック" charset="-128"/>
              </a:rPr>
              <a:t>Action</a:t>
            </a:r>
          </a:p>
          <a:p>
            <a:pPr lvl="2">
              <a:buClr>
                <a:srgbClr val="FF0000"/>
              </a:buClr>
              <a:buSzPct val="150000"/>
              <a:buFont typeface="Wingdings" charset="2"/>
              <a:buChar char="ü"/>
            </a:pPr>
            <a:r>
              <a:rPr lang="en-US" altLang="en-US" dirty="0" smtClean="0">
                <a:ea typeface="ＭＳ Ｐゴシック" charset="-128"/>
              </a:rPr>
              <a:t>Object nodes</a:t>
            </a:r>
          </a:p>
          <a:p>
            <a:pPr lvl="3"/>
            <a:r>
              <a:rPr lang="de-DE" altLang="en-US" dirty="0" smtClean="0">
                <a:ea typeface="ＭＳ Ｐゴシック" charset="-128"/>
              </a:rPr>
              <a:t>E</a:t>
            </a:r>
            <a:r>
              <a:rPr lang="en-US" altLang="en-US" dirty="0" smtClean="0">
                <a:ea typeface="ＭＳ Ｐゴシック" charset="-128"/>
              </a:rPr>
              <a:t>.g. a document</a:t>
            </a:r>
          </a:p>
          <a:p>
            <a:r>
              <a:rPr lang="en-US" altLang="en-US" dirty="0" smtClean="0"/>
              <a:t>An </a:t>
            </a:r>
            <a:r>
              <a:rPr lang="en-US" altLang="en-US" b="1" dirty="0" smtClean="0"/>
              <a:t>edge </a:t>
            </a:r>
            <a:r>
              <a:rPr lang="en-US" altLang="en-US" dirty="0" smtClean="0"/>
              <a:t>is a directed connection between nodes</a:t>
            </a:r>
          </a:p>
          <a:p>
            <a:pPr lvl="2"/>
            <a:r>
              <a:rPr lang="de-DE" altLang="en-US" dirty="0" smtClean="0">
                <a:ea typeface="ＭＳ Ｐゴシック" charset="-128"/>
              </a:rPr>
              <a:t>T</a:t>
            </a:r>
            <a:r>
              <a:rPr lang="en-US" altLang="en-US" dirty="0" smtClean="0">
                <a:ea typeface="ＭＳ Ｐゴシック" charset="-128"/>
              </a:rPr>
              <a:t>here are two types of edges</a:t>
            </a:r>
          </a:p>
          <a:p>
            <a:pPr lvl="3"/>
            <a:r>
              <a:rPr lang="en-US" altLang="en-US" dirty="0" smtClean="0">
                <a:ea typeface="ＭＳ Ｐゴシック" charset="-128"/>
              </a:rPr>
              <a:t>Control flow edges</a:t>
            </a:r>
          </a:p>
          <a:p>
            <a:pPr lvl="3"/>
            <a:r>
              <a:rPr lang="en-US" altLang="en-US" dirty="0" smtClean="0">
                <a:ea typeface="ＭＳ Ｐゴシック" charset="-128"/>
              </a:rPr>
              <a:t>Object flow edges</a:t>
            </a:r>
          </a:p>
        </p:txBody>
      </p:sp>
      <p:sp>
        <p:nvSpPr>
          <p:cNvPr id="5" name="Pfeil nach rechts 4"/>
          <p:cNvSpPr>
            <a:spLocks noChangeArrowheads="1"/>
          </p:cNvSpPr>
          <p:nvPr/>
        </p:nvSpPr>
        <p:spPr bwMode="auto">
          <a:xfrm>
            <a:off x="762000" y="4800600"/>
            <a:ext cx="533400" cy="228600"/>
          </a:xfrm>
          <a:prstGeom prst="rightArrow">
            <a:avLst>
              <a:gd name="adj1" fmla="val 50000"/>
              <a:gd name="adj2" fmla="val 50005"/>
            </a:avLst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3400">
              <a:latin typeface="Palatino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Activity Diagram Example</a:t>
            </a:r>
          </a:p>
        </p:txBody>
      </p:sp>
      <p:pic>
        <p:nvPicPr>
          <p:cNvPr id="12291" name="Inhaltsplatzhalter 3" descr="ActivityDiagramExampl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12" b="-16812"/>
          <a:stretch>
            <a:fillRect/>
          </a:stretch>
        </p:blipFill>
        <p:spPr>
          <a:xfrm>
            <a:off x="571500" y="1295400"/>
            <a:ext cx="8001000" cy="4800600"/>
          </a:xfrm>
        </p:spPr>
      </p:pic>
      <p:sp>
        <p:nvSpPr>
          <p:cNvPr id="12292" name="Abgerundete rechteckige Legende 13"/>
          <p:cNvSpPr>
            <a:spLocks noChangeArrowheads="1"/>
          </p:cNvSpPr>
          <p:nvPr/>
        </p:nvSpPr>
        <p:spPr bwMode="auto">
          <a:xfrm>
            <a:off x="3581400" y="5486400"/>
            <a:ext cx="990600" cy="685800"/>
          </a:xfrm>
          <a:prstGeom prst="wedgeRoundRectCallout">
            <a:avLst>
              <a:gd name="adj1" fmla="val -36097"/>
              <a:gd name="adj2" fmla="val -112806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Object flow</a:t>
            </a:r>
          </a:p>
        </p:txBody>
      </p:sp>
      <p:sp>
        <p:nvSpPr>
          <p:cNvPr id="12293" name="Abgerundete rechteckige Legende 14"/>
          <p:cNvSpPr>
            <a:spLocks noChangeArrowheads="1"/>
          </p:cNvSpPr>
          <p:nvPr/>
        </p:nvSpPr>
        <p:spPr bwMode="auto">
          <a:xfrm>
            <a:off x="152400" y="3733800"/>
            <a:ext cx="1066800" cy="685800"/>
          </a:xfrm>
          <a:prstGeom prst="wedgeRoundRectCallout">
            <a:avLst>
              <a:gd name="adj1" fmla="val 77292"/>
              <a:gd name="adj2" fmla="val 28282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Control flow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Summary: Activity Diagram Example</a:t>
            </a:r>
          </a:p>
        </p:txBody>
      </p:sp>
      <p:pic>
        <p:nvPicPr>
          <p:cNvPr id="13315" name="Inhaltsplatzhalter 3" descr="ActivityDiagramExampl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12" b="-16812"/>
          <a:stretch>
            <a:fillRect/>
          </a:stretch>
        </p:blipFill>
        <p:spPr>
          <a:xfrm>
            <a:off x="571500" y="1295400"/>
            <a:ext cx="8001000" cy="4800600"/>
          </a:xfrm>
        </p:spPr>
      </p:pic>
      <p:sp>
        <p:nvSpPr>
          <p:cNvPr id="13316" name="Abgerundete rechteckige Legende 4"/>
          <p:cNvSpPr>
            <a:spLocks noChangeArrowheads="1"/>
          </p:cNvSpPr>
          <p:nvPr/>
        </p:nvSpPr>
        <p:spPr bwMode="auto">
          <a:xfrm>
            <a:off x="381000" y="1676400"/>
            <a:ext cx="914400" cy="612775"/>
          </a:xfrm>
          <a:prstGeom prst="wedgeRoundRectCallout">
            <a:avLst>
              <a:gd name="adj1" fmla="val -14218"/>
              <a:gd name="adj2" fmla="val 111852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Initial node</a:t>
            </a:r>
          </a:p>
        </p:txBody>
      </p:sp>
      <p:sp>
        <p:nvSpPr>
          <p:cNvPr id="13317" name="Abgerundete rechteckige Legende 7"/>
          <p:cNvSpPr>
            <a:spLocks noChangeArrowheads="1"/>
          </p:cNvSpPr>
          <p:nvPr/>
        </p:nvSpPr>
        <p:spPr bwMode="auto">
          <a:xfrm>
            <a:off x="7696200" y="1219200"/>
            <a:ext cx="914400" cy="612775"/>
          </a:xfrm>
          <a:prstGeom prst="wedgeRoundRectCallout">
            <a:avLst>
              <a:gd name="adj1" fmla="val -100204"/>
              <a:gd name="adj2" fmla="val 180949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Merge node</a:t>
            </a:r>
          </a:p>
        </p:txBody>
      </p:sp>
      <p:sp>
        <p:nvSpPr>
          <p:cNvPr id="13318" name="Abgerundete rechteckige Legende 8"/>
          <p:cNvSpPr>
            <a:spLocks noChangeArrowheads="1"/>
          </p:cNvSpPr>
          <p:nvPr/>
        </p:nvSpPr>
        <p:spPr bwMode="auto">
          <a:xfrm>
            <a:off x="7772400" y="4114800"/>
            <a:ext cx="914400" cy="612775"/>
          </a:xfrm>
          <a:prstGeom prst="wedgeRoundRectCallout">
            <a:avLst>
              <a:gd name="adj1" fmla="val -20833"/>
              <a:gd name="adj2" fmla="val -92963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Final node</a:t>
            </a:r>
          </a:p>
        </p:txBody>
      </p:sp>
      <p:sp>
        <p:nvSpPr>
          <p:cNvPr id="13319" name="Abgerundete rechteckige Legende 9"/>
          <p:cNvSpPr>
            <a:spLocks noChangeArrowheads="1"/>
          </p:cNvSpPr>
          <p:nvPr/>
        </p:nvSpPr>
        <p:spPr bwMode="auto">
          <a:xfrm>
            <a:off x="5029200" y="5181600"/>
            <a:ext cx="990600" cy="533400"/>
          </a:xfrm>
          <a:prstGeom prst="wedgeRoundRectCallout">
            <a:avLst>
              <a:gd name="adj1" fmla="val -36097"/>
              <a:gd name="adj2" fmla="val -112806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Action</a:t>
            </a:r>
          </a:p>
        </p:txBody>
      </p:sp>
      <p:sp>
        <p:nvSpPr>
          <p:cNvPr id="13320" name="Abgerundete rechteckige Legende 10"/>
          <p:cNvSpPr>
            <a:spLocks noChangeArrowheads="1"/>
          </p:cNvSpPr>
          <p:nvPr/>
        </p:nvSpPr>
        <p:spPr bwMode="auto">
          <a:xfrm>
            <a:off x="1295400" y="5334000"/>
            <a:ext cx="990600" cy="612775"/>
          </a:xfrm>
          <a:prstGeom prst="wedgeRoundRectCallout">
            <a:avLst>
              <a:gd name="adj1" fmla="val 89958"/>
              <a:gd name="adj2" fmla="val -48546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Object node</a:t>
            </a:r>
          </a:p>
        </p:txBody>
      </p:sp>
      <p:sp>
        <p:nvSpPr>
          <p:cNvPr id="13321" name="Abgerundete rechteckige Legende 11"/>
          <p:cNvSpPr>
            <a:spLocks noChangeArrowheads="1"/>
          </p:cNvSpPr>
          <p:nvPr/>
        </p:nvSpPr>
        <p:spPr bwMode="auto">
          <a:xfrm>
            <a:off x="3657600" y="1143000"/>
            <a:ext cx="914400" cy="612775"/>
          </a:xfrm>
          <a:prstGeom prst="wedgeRoundRectCallout">
            <a:avLst>
              <a:gd name="adj1" fmla="val 32083"/>
              <a:gd name="adj2" fmla="val 166139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Fork node</a:t>
            </a:r>
          </a:p>
        </p:txBody>
      </p:sp>
      <p:sp>
        <p:nvSpPr>
          <p:cNvPr id="13322" name="Abgerundete rechteckige Legende 12"/>
          <p:cNvSpPr>
            <a:spLocks noChangeArrowheads="1"/>
          </p:cNvSpPr>
          <p:nvPr/>
        </p:nvSpPr>
        <p:spPr bwMode="auto">
          <a:xfrm>
            <a:off x="5867400" y="1143000"/>
            <a:ext cx="914400" cy="612775"/>
          </a:xfrm>
          <a:prstGeom prst="wedgeRoundRectCallout">
            <a:avLst>
              <a:gd name="adj1" fmla="val 32083"/>
              <a:gd name="adj2" fmla="val 166139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Join node</a:t>
            </a:r>
          </a:p>
        </p:txBody>
      </p:sp>
      <p:sp>
        <p:nvSpPr>
          <p:cNvPr id="13323" name="Abgerundete rechteckige Legende 13"/>
          <p:cNvSpPr>
            <a:spLocks noChangeArrowheads="1"/>
          </p:cNvSpPr>
          <p:nvPr/>
        </p:nvSpPr>
        <p:spPr bwMode="auto">
          <a:xfrm>
            <a:off x="3581400" y="5486400"/>
            <a:ext cx="990600" cy="685800"/>
          </a:xfrm>
          <a:prstGeom prst="wedgeRoundRectCallout">
            <a:avLst>
              <a:gd name="adj1" fmla="val -36097"/>
              <a:gd name="adj2" fmla="val -112806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Object flow</a:t>
            </a:r>
          </a:p>
        </p:txBody>
      </p:sp>
      <p:sp>
        <p:nvSpPr>
          <p:cNvPr id="13324" name="Abgerundete rechteckige Legende 14"/>
          <p:cNvSpPr>
            <a:spLocks noChangeArrowheads="1"/>
          </p:cNvSpPr>
          <p:nvPr/>
        </p:nvSpPr>
        <p:spPr bwMode="auto">
          <a:xfrm>
            <a:off x="152400" y="3733800"/>
            <a:ext cx="1066800" cy="685800"/>
          </a:xfrm>
          <a:prstGeom prst="wedgeRoundRectCallout">
            <a:avLst>
              <a:gd name="adj1" fmla="val 77292"/>
              <a:gd name="adj2" fmla="val 28282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1pPr>
            <a:lvl2pPr marL="37931725" indent="-37474525" algn="l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3pPr>
            <a:lvl4pPr marL="15430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4pPr>
            <a:lvl5pPr marL="2000250" indent="-171450" algn="l">
              <a:lnSpc>
                <a:spcPct val="90000"/>
              </a:lnSpc>
              <a:spcBef>
                <a:spcPct val="30000"/>
              </a:spcBef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5pPr>
            <a:lvl6pPr marL="24574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6pPr>
            <a:lvl7pPr marL="29146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7pPr>
            <a:lvl8pPr marL="33718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8pPr>
            <a:lvl9pPr marL="3829050" indent="-17145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Font typeface="Times" charset="0"/>
              <a:buChar char="•"/>
              <a:defRPr sz="2000">
                <a:solidFill>
                  <a:schemeClr val="tx1"/>
                </a:solidFill>
                <a:latin typeface="Verdana" charset="0"/>
                <a:ea typeface="ＭＳ Ｐゴシック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Palatino" charset="0"/>
              </a:rPr>
              <a:t>Control flow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ea typeface="ＭＳ Ｐゴシック" charset="-128"/>
              </a:rPr>
              <a:t>Models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 smtClean="0">
                <a:ea typeface="ＭＳ Ｐゴシック" charset="-128"/>
              </a:rPr>
              <a:t>A model is an abstraction of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 system that no longer exists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An existing system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 future system to be built</a:t>
            </a:r>
          </a:p>
          <a:p>
            <a:r>
              <a:rPr lang="en-US" altLang="en-US" dirty="0" smtClean="0">
                <a:ea typeface="ＭＳ Ｐゴシック" charset="-128"/>
              </a:rPr>
              <a:t>We use Models to describe Software Systems</a:t>
            </a:r>
          </a:p>
          <a:p>
            <a:pPr lvl="1"/>
            <a:r>
              <a:rPr lang="en-US" altLang="en-US" dirty="0" smtClean="0">
                <a:solidFill>
                  <a:srgbClr val="FC0128"/>
                </a:solidFill>
                <a:ea typeface="ＭＳ Ｐゴシック" charset="-128"/>
              </a:rPr>
              <a:t>Object model:</a:t>
            </a:r>
            <a:r>
              <a:rPr lang="en-US" altLang="en-US" dirty="0" smtClean="0">
                <a:ea typeface="ＭＳ Ｐゴシック" charset="-128"/>
              </a:rPr>
              <a:t> What is the structure of the system?</a:t>
            </a:r>
          </a:p>
          <a:p>
            <a:pPr lvl="1"/>
            <a:r>
              <a:rPr lang="en-US" altLang="en-US" dirty="0" smtClean="0">
                <a:solidFill>
                  <a:srgbClr val="FC0128"/>
                </a:solidFill>
                <a:ea typeface="ＭＳ Ｐゴシック" charset="-128"/>
              </a:rPr>
              <a:t>Functional model:</a:t>
            </a:r>
            <a:r>
              <a:rPr lang="en-US" altLang="en-US" dirty="0" smtClean="0">
                <a:ea typeface="ＭＳ Ｐゴシック" charset="-128"/>
              </a:rPr>
              <a:t> What are the functions of the system? </a:t>
            </a:r>
          </a:p>
          <a:p>
            <a:pPr lvl="1"/>
            <a:r>
              <a:rPr lang="en-US" altLang="en-US" dirty="0" smtClean="0">
                <a:solidFill>
                  <a:srgbClr val="FC0128"/>
                </a:solidFill>
                <a:ea typeface="ＭＳ Ｐゴシック" charset="-128"/>
              </a:rPr>
              <a:t>Dynamic model:</a:t>
            </a:r>
            <a:r>
              <a:rPr lang="en-US" altLang="en-US" dirty="0" smtClean="0">
                <a:ea typeface="ＭＳ Ｐゴシック" charset="-128"/>
              </a:rPr>
              <a:t> How does the system react to external events?</a:t>
            </a:r>
          </a:p>
          <a:p>
            <a:pPr lvl="1"/>
            <a:r>
              <a:rPr lang="en-US" altLang="en-US" dirty="0" smtClean="0">
                <a:solidFill>
                  <a:srgbClr val="FC0128"/>
                </a:solidFill>
                <a:ea typeface="ＭＳ Ｐゴシック" charset="-128"/>
              </a:rPr>
              <a:t>System Model:</a:t>
            </a:r>
            <a:r>
              <a:rPr lang="en-US" altLang="en-US" dirty="0" smtClean="0">
                <a:solidFill>
                  <a:srgbClr val="0006A3"/>
                </a:solidFill>
                <a:ea typeface="ＭＳ Ｐゴシック" charset="-128"/>
              </a:rPr>
              <a:t> Object model + functional model + dynamic model</a:t>
            </a:r>
            <a:r>
              <a:rPr lang="en-US" altLang="en-US" dirty="0" smtClean="0">
                <a:ea typeface="ＭＳ Ｐゴシック" charset="-128"/>
              </a:rPr>
              <a:t> </a:t>
            </a:r>
          </a:p>
          <a:p>
            <a:endParaRPr lang="en-US" altLang="en-US" dirty="0" smtClean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functional </a:t>
            </a:r>
            <a:r>
              <a:rPr lang="en-US" b="1" dirty="0" smtClean="0"/>
              <a:t>model</a:t>
            </a:r>
            <a:r>
              <a:rPr lang="en-US" dirty="0" smtClean="0"/>
              <a:t> </a:t>
            </a:r>
            <a:r>
              <a:rPr lang="en-US" dirty="0"/>
              <a:t>represented in UML with use case diagrams, describes </a:t>
            </a:r>
            <a:r>
              <a:rPr lang="en-US" dirty="0" smtClean="0"/>
              <a:t>the functionality </a:t>
            </a:r>
            <a:r>
              <a:rPr lang="en-US" dirty="0"/>
              <a:t>of the system from the user’s point of view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Object </a:t>
            </a:r>
            <a:r>
              <a:rPr lang="en-US" b="1" dirty="0"/>
              <a:t>model</a:t>
            </a:r>
            <a:r>
              <a:rPr lang="en-US" dirty="0"/>
              <a:t>, represented in UML with class diagrams, describes the structure </a:t>
            </a:r>
            <a:r>
              <a:rPr lang="en-US" dirty="0" smtClean="0"/>
              <a:t>of the </a:t>
            </a:r>
            <a:r>
              <a:rPr lang="en-US" dirty="0"/>
              <a:t>system in terms of objects, attributes, associations, and </a:t>
            </a:r>
            <a:r>
              <a:rPr lang="en-US" dirty="0" smtClean="0"/>
              <a:t>operations.</a:t>
            </a:r>
          </a:p>
          <a:p>
            <a:r>
              <a:rPr lang="en-US" b="1" dirty="0"/>
              <a:t>dynamic model</a:t>
            </a:r>
            <a:r>
              <a:rPr lang="en-US" dirty="0"/>
              <a:t>, represented in UML with interaction diagrams, state </a:t>
            </a:r>
            <a:r>
              <a:rPr lang="en-US" dirty="0" smtClean="0"/>
              <a:t>machine diagrams</a:t>
            </a:r>
            <a:r>
              <a:rPr lang="en-US" dirty="0"/>
              <a:t>, and activity diagrams, describes the internal behavior of the system.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FDU computer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2925</Words>
  <Application>Microsoft Office PowerPoint</Application>
  <PresentationFormat>On-screen Show (4:3)</PresentationFormat>
  <Paragraphs>662</Paragraphs>
  <Slides>76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Unified Modeling Language  (UML )  </vt:lpstr>
      <vt:lpstr>Introduction</vt:lpstr>
      <vt:lpstr>What is The UML</vt:lpstr>
      <vt:lpstr>The Goal Of UML</vt:lpstr>
      <vt:lpstr>What is the problem with this Drawing?</vt:lpstr>
      <vt:lpstr>Abstraction</vt:lpstr>
      <vt:lpstr>Abstraction</vt:lpstr>
      <vt:lpstr>Models</vt:lpstr>
      <vt:lpstr>Cont..</vt:lpstr>
      <vt:lpstr>UML Core Conventions and Notation</vt:lpstr>
      <vt:lpstr>The UML Diagrams</vt:lpstr>
      <vt:lpstr>UML Diagrams (Cont..)</vt:lpstr>
      <vt:lpstr>UML Diagrams (Cont..)</vt:lpstr>
      <vt:lpstr>UML Diagrams (Cont..)</vt:lpstr>
      <vt:lpstr>PowerPoint Presentation</vt:lpstr>
      <vt:lpstr>PowerPoint Presentation</vt:lpstr>
      <vt:lpstr>PowerPoint Presentation</vt:lpstr>
      <vt:lpstr>UML Diagrams (Cont..)</vt:lpstr>
      <vt:lpstr>The UML Diagrams (Cont..)</vt:lpstr>
      <vt:lpstr>Use Case Diagrams</vt:lpstr>
      <vt:lpstr>Use case diagrams (Cont.)</vt:lpstr>
      <vt:lpstr>Cont..</vt:lpstr>
      <vt:lpstr>Use Case Model for Incident Management</vt:lpstr>
      <vt:lpstr>PowerPoint Presentation</vt:lpstr>
      <vt:lpstr>PowerPoint Presentation</vt:lpstr>
      <vt:lpstr>UML first pass: Use case diagrams</vt:lpstr>
      <vt:lpstr>UML Use Case Diagrams</vt:lpstr>
      <vt:lpstr>Actors</vt:lpstr>
      <vt:lpstr>Use Case</vt:lpstr>
      <vt:lpstr>Uses Cases can be related</vt:lpstr>
      <vt:lpstr>&lt;&lt;Include&gt;&gt;</vt:lpstr>
      <vt:lpstr>PowerPoint Presentation</vt:lpstr>
      <vt:lpstr>&lt;&lt;extend&gt;&gt;</vt:lpstr>
      <vt:lpstr>&lt;&lt;extend&gt;&gt;</vt:lpstr>
      <vt:lpstr>The &lt;&lt;extends&gt;&gt; Relationship</vt:lpstr>
      <vt:lpstr>The &lt;&lt;includes&gt;&gt; Relationship</vt:lpstr>
      <vt:lpstr>Class Diagrams</vt:lpstr>
      <vt:lpstr>Class Diagrams (Cont.)</vt:lpstr>
      <vt:lpstr>Class Diagrams (Cont.)</vt:lpstr>
      <vt:lpstr>UML first pass: Class diagrams</vt:lpstr>
      <vt:lpstr>UML first pass: Class diagrams</vt:lpstr>
      <vt:lpstr>Class Diagrams</vt:lpstr>
      <vt:lpstr>Classes</vt:lpstr>
      <vt:lpstr>Actor vs Class vs Object</vt:lpstr>
      <vt:lpstr>Class Diagrams (Cont.)</vt:lpstr>
      <vt:lpstr>Use Case</vt:lpstr>
      <vt:lpstr>Class Diagram</vt:lpstr>
      <vt:lpstr>Object Diagram</vt:lpstr>
      <vt:lpstr>Instances</vt:lpstr>
      <vt:lpstr>Associations</vt:lpstr>
      <vt:lpstr>1-to-1 and 1-to-many Associations</vt:lpstr>
      <vt:lpstr>PowerPoint Presentation</vt:lpstr>
      <vt:lpstr>From Problem Statement To  Object Model</vt:lpstr>
      <vt:lpstr>Aggregation</vt:lpstr>
      <vt:lpstr>Inheritance</vt:lpstr>
      <vt:lpstr>Packages </vt:lpstr>
      <vt:lpstr>Object Modeling in Practice</vt:lpstr>
      <vt:lpstr>Interaction Diagrams</vt:lpstr>
      <vt:lpstr>Sequence Diagrams</vt:lpstr>
      <vt:lpstr>Sequence Diagrams can also model the Flow of Data </vt:lpstr>
      <vt:lpstr>Sequence Diagrams: Iteration &amp; Condition</vt:lpstr>
      <vt:lpstr>Sequence diagrams</vt:lpstr>
      <vt:lpstr>Communication Diagram</vt:lpstr>
      <vt:lpstr>State Machine Diagrams (SMD)</vt:lpstr>
      <vt:lpstr>SMD Example</vt:lpstr>
      <vt:lpstr>SMD Example</vt:lpstr>
      <vt:lpstr>Activity Diagrams</vt:lpstr>
      <vt:lpstr>Activity Diagram</vt:lpstr>
      <vt:lpstr>More UML</vt:lpstr>
      <vt:lpstr>Example of a Activity Diagram with a Frame</vt:lpstr>
      <vt:lpstr>The Activity Diagram without Frame</vt:lpstr>
      <vt:lpstr>Action Nodes and Object Nodes </vt:lpstr>
      <vt:lpstr>Activity Diagram Example</vt:lpstr>
      <vt:lpstr>Activity Diagram: Activity Nodes &amp; Edges</vt:lpstr>
      <vt:lpstr>Activity Diagram Example</vt:lpstr>
      <vt:lpstr>Summary: Activity Diagram Example</vt:lpstr>
    </vt:vector>
  </TitlesOfParts>
  <Company>Fairleigh Dickinson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 Modeling Language  (UML )</dc:title>
  <dc:creator>FDU User</dc:creator>
  <cp:lastModifiedBy>FDU User</cp:lastModifiedBy>
  <cp:revision>29</cp:revision>
  <dcterms:created xsi:type="dcterms:W3CDTF">2015-02-10T21:48:08Z</dcterms:created>
  <dcterms:modified xsi:type="dcterms:W3CDTF">2016-02-09T18:22:28Z</dcterms:modified>
</cp:coreProperties>
</file>